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Lato Heavy" charset="1" panose="020F0502020204030203"/>
      <p:regular r:id="rId16"/>
    </p:embeddedFont>
    <p:embeddedFont>
      <p:font typeface="Lato Heavy Bold" charset="1" panose="020F0502020204030203"/>
      <p:regular r:id="rId17"/>
    </p:embeddedFont>
    <p:embeddedFont>
      <p:font typeface="Lato Heavy Italics" charset="1" panose="020F0502020204030203"/>
      <p:regular r:id="rId18"/>
    </p:embeddedFont>
    <p:embeddedFont>
      <p:font typeface="Lato Heavy Bold Italics" charset="1" panose="020F0502020204030203"/>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13223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5400000">
            <a:off x="2659204" y="-6225116"/>
            <a:ext cx="6274575" cy="12450233"/>
            <a:chOff x="0" y="0"/>
            <a:chExt cx="3165983" cy="6282055"/>
          </a:xfrm>
        </p:grpSpPr>
        <p:sp>
          <p:nvSpPr>
            <p:cNvPr name="Freeform 3" id="3"/>
            <p:cNvSpPr/>
            <p:nvPr/>
          </p:nvSpPr>
          <p:spPr>
            <a:xfrm flipH="false" flipV="false" rot="0">
              <a:off x="4318" y="4318"/>
              <a:ext cx="3157347" cy="6273419"/>
            </a:xfrm>
            <a:custGeom>
              <a:avLst/>
              <a:gdLst/>
              <a:ahLst/>
              <a:cxnLst/>
              <a:rect r="r" b="b" t="t" l="l"/>
              <a:pathLst>
                <a:path h="6273419" w="3157347">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ADC7EA"/>
            </a:solidFill>
            <a:ln w="12700">
              <a:solidFill>
                <a:srgbClr val="000000"/>
              </a:solidFill>
            </a:ln>
          </p:spPr>
        </p:sp>
        <p:sp>
          <p:nvSpPr>
            <p:cNvPr name="Freeform 4" id="4"/>
            <p:cNvSpPr/>
            <p:nvPr/>
          </p:nvSpPr>
          <p:spPr>
            <a:xfrm flipH="false" flipV="false" rot="0">
              <a:off x="0" y="0"/>
              <a:ext cx="3166110" cy="6282055"/>
            </a:xfrm>
            <a:custGeom>
              <a:avLst/>
              <a:gdLst/>
              <a:ahLst/>
              <a:cxnLst/>
              <a:rect r="r" b="b" t="t" l="l"/>
              <a:pathLst>
                <a:path h="6282055" w="316611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132232"/>
            </a:solidFill>
          </p:spPr>
        </p:sp>
      </p:grpSp>
      <p:grpSp>
        <p:nvGrpSpPr>
          <p:cNvPr name="Group 5" id="5"/>
          <p:cNvGrpSpPr>
            <a:grpSpLocks noChangeAspect="true"/>
          </p:cNvGrpSpPr>
          <p:nvPr/>
        </p:nvGrpSpPr>
        <p:grpSpPr>
          <a:xfrm rot="-5400000">
            <a:off x="9151444" y="4851745"/>
            <a:ext cx="6274575" cy="12450233"/>
            <a:chOff x="0" y="0"/>
            <a:chExt cx="3165983" cy="6282055"/>
          </a:xfrm>
        </p:grpSpPr>
        <p:sp>
          <p:nvSpPr>
            <p:cNvPr name="Freeform 6" id="6"/>
            <p:cNvSpPr/>
            <p:nvPr/>
          </p:nvSpPr>
          <p:spPr>
            <a:xfrm flipH="false" flipV="false" rot="0">
              <a:off x="4318" y="4318"/>
              <a:ext cx="3157347" cy="6273419"/>
            </a:xfrm>
            <a:custGeom>
              <a:avLst/>
              <a:gdLst/>
              <a:ahLst/>
              <a:cxnLst/>
              <a:rect r="r" b="b" t="t" l="l"/>
              <a:pathLst>
                <a:path h="6273419" w="3157347">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E0E6E9"/>
            </a:solidFill>
            <a:ln w="12700">
              <a:solidFill>
                <a:srgbClr val="000000"/>
              </a:solidFill>
            </a:ln>
          </p:spPr>
        </p:sp>
        <p:sp>
          <p:nvSpPr>
            <p:cNvPr name="Freeform 7" id="7"/>
            <p:cNvSpPr/>
            <p:nvPr/>
          </p:nvSpPr>
          <p:spPr>
            <a:xfrm flipH="false" flipV="false" rot="0">
              <a:off x="0" y="0"/>
              <a:ext cx="3166110" cy="6282055"/>
            </a:xfrm>
            <a:custGeom>
              <a:avLst/>
              <a:gdLst/>
              <a:ahLst/>
              <a:cxnLst/>
              <a:rect r="r" b="b" t="t" l="l"/>
              <a:pathLst>
                <a:path h="6282055" w="316611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E0E6E9"/>
            </a:solidFill>
          </p:spPr>
        </p:sp>
      </p:grpSp>
      <p:grpSp>
        <p:nvGrpSpPr>
          <p:cNvPr name="Group 8" id="8"/>
          <p:cNvGrpSpPr/>
          <p:nvPr/>
        </p:nvGrpSpPr>
        <p:grpSpPr>
          <a:xfrm rot="0">
            <a:off x="12814229" y="6428718"/>
            <a:ext cx="12630150" cy="1114425"/>
            <a:chOff x="0" y="0"/>
            <a:chExt cx="3326459" cy="293511"/>
          </a:xfrm>
        </p:grpSpPr>
        <p:sp>
          <p:nvSpPr>
            <p:cNvPr name="Freeform 9" id="9"/>
            <p:cNvSpPr/>
            <p:nvPr/>
          </p:nvSpPr>
          <p:spPr>
            <a:xfrm flipH="false" flipV="false" rot="0">
              <a:off x="203200" y="-76832"/>
              <a:ext cx="2920059" cy="447174"/>
            </a:xfrm>
            <a:custGeom>
              <a:avLst/>
              <a:gdLst/>
              <a:ahLst/>
              <a:cxnLst/>
              <a:rect r="r" b="b" t="t" l="l"/>
              <a:pathLst>
                <a:path h="447174" w="2920059">
                  <a:moveTo>
                    <a:pt x="2920059" y="76832"/>
                  </a:moveTo>
                  <a:lnTo>
                    <a:pt x="2920059" y="76832"/>
                  </a:lnTo>
                  <a:cubicBezTo>
                    <a:pt x="2839833" y="0"/>
                    <a:pt x="2712778" y="1831"/>
                    <a:pt x="2634798" y="80942"/>
                  </a:cubicBezTo>
                  <a:cubicBezTo>
                    <a:pt x="2556819" y="160053"/>
                    <a:pt x="2556819" y="287122"/>
                    <a:pt x="2634798" y="366233"/>
                  </a:cubicBezTo>
                  <a:cubicBezTo>
                    <a:pt x="2712778" y="445344"/>
                    <a:pt x="2839833" y="447175"/>
                    <a:pt x="2920059" y="370343"/>
                  </a:cubicBezTo>
                  <a:lnTo>
                    <a:pt x="0" y="370343"/>
                  </a:lnTo>
                  <a:cubicBezTo>
                    <a:pt x="80226" y="447175"/>
                    <a:pt x="207282" y="445344"/>
                    <a:pt x="285261" y="366233"/>
                  </a:cubicBezTo>
                  <a:cubicBezTo>
                    <a:pt x="363240" y="287122"/>
                    <a:pt x="363240" y="160053"/>
                    <a:pt x="285261" y="80942"/>
                  </a:cubicBezTo>
                  <a:cubicBezTo>
                    <a:pt x="207282" y="1831"/>
                    <a:pt x="80226" y="0"/>
                    <a:pt x="0" y="76832"/>
                  </a:cubicBezTo>
                  <a:close/>
                </a:path>
              </a:pathLst>
            </a:custGeom>
            <a:solidFill>
              <a:srgbClr val="FFFFFF"/>
            </a:solidFill>
          </p:spPr>
        </p:sp>
        <p:sp>
          <p:nvSpPr>
            <p:cNvPr name="TextBox 10" id="10"/>
            <p:cNvSpPr txBox="true"/>
            <p:nvPr/>
          </p:nvSpPr>
          <p:spPr>
            <a:xfrm>
              <a:off x="0" y="-66675"/>
              <a:ext cx="812800" cy="473075"/>
            </a:xfrm>
            <a:prstGeom prst="rect">
              <a:avLst/>
            </a:prstGeom>
          </p:spPr>
          <p:txBody>
            <a:bodyPr anchor="ctr" rtlCol="false" tIns="50800" lIns="50800" bIns="50800" rIns="50800"/>
            <a:lstStyle/>
            <a:p>
              <a:pPr algn="ctr">
                <a:lnSpc>
                  <a:spcPts val="3624"/>
                </a:lnSpc>
              </a:pPr>
            </a:p>
          </p:txBody>
        </p:sp>
      </p:grpSp>
      <p:sp>
        <p:nvSpPr>
          <p:cNvPr name="TextBox 11" id="11"/>
          <p:cNvSpPr txBox="true"/>
          <p:nvPr/>
        </p:nvSpPr>
        <p:spPr>
          <a:xfrm rot="0">
            <a:off x="0" y="5278401"/>
            <a:ext cx="13235916" cy="1165523"/>
          </a:xfrm>
          <a:prstGeom prst="rect">
            <a:avLst/>
          </a:prstGeom>
        </p:spPr>
        <p:txBody>
          <a:bodyPr anchor="t" rtlCol="false" tIns="0" lIns="0" bIns="0" rIns="0">
            <a:spAutoFit/>
          </a:bodyPr>
          <a:lstStyle/>
          <a:p>
            <a:pPr algn="ctr">
              <a:lnSpc>
                <a:spcPts val="9069"/>
              </a:lnSpc>
            </a:pPr>
            <a:r>
              <a:rPr lang="en-US" sz="7955">
                <a:solidFill>
                  <a:srgbClr val="FFFFFF"/>
                </a:solidFill>
                <a:latin typeface="Oswald Bold"/>
              </a:rPr>
              <a:t>PROPUESTA DE PROYECTO</a:t>
            </a:r>
          </a:p>
        </p:txBody>
      </p:sp>
      <p:sp>
        <p:nvSpPr>
          <p:cNvPr name="TextBox 12" id="12"/>
          <p:cNvSpPr txBox="true"/>
          <p:nvPr/>
        </p:nvSpPr>
        <p:spPr>
          <a:xfrm rot="0">
            <a:off x="1300093" y="6842548"/>
            <a:ext cx="13293265" cy="367538"/>
          </a:xfrm>
          <a:prstGeom prst="rect">
            <a:avLst/>
          </a:prstGeom>
        </p:spPr>
        <p:txBody>
          <a:bodyPr anchor="t" rtlCol="false" tIns="0" lIns="0" bIns="0" rIns="0">
            <a:spAutoFit/>
          </a:bodyPr>
          <a:lstStyle/>
          <a:p>
            <a:pPr>
              <a:lnSpc>
                <a:spcPts val="2595"/>
              </a:lnSpc>
            </a:pPr>
            <a:r>
              <a:rPr lang="en-US" sz="2199" spc="103">
                <a:solidFill>
                  <a:srgbClr val="FFFFFF"/>
                </a:solidFill>
                <a:latin typeface="Lato Heavy"/>
              </a:rPr>
              <a:t>ENSIGNIA STUDIO</a:t>
            </a:r>
          </a:p>
        </p:txBody>
      </p:sp>
      <p:sp>
        <p:nvSpPr>
          <p:cNvPr name="AutoShape 13" id="13"/>
          <p:cNvSpPr/>
          <p:nvPr/>
        </p:nvSpPr>
        <p:spPr>
          <a:xfrm>
            <a:off x="-428625" y="3501989"/>
            <a:ext cx="6492240" cy="0"/>
          </a:xfrm>
          <a:prstGeom prst="line">
            <a:avLst/>
          </a:prstGeom>
          <a:ln cap="flat" w="38100">
            <a:solidFill>
              <a:srgbClr val="FFFFFF"/>
            </a:solidFill>
            <a:prstDash val="solid"/>
            <a:headEnd type="none" len="sm" w="sm"/>
            <a:tailEnd type="oval" len="lg" w="lg"/>
          </a:ln>
        </p:spPr>
      </p:sp>
      <p:sp>
        <p:nvSpPr>
          <p:cNvPr name="AutoShape 14" id="14"/>
          <p:cNvSpPr/>
          <p:nvPr/>
        </p:nvSpPr>
        <p:spPr>
          <a:xfrm>
            <a:off x="12471329" y="7739549"/>
            <a:ext cx="6492240" cy="0"/>
          </a:xfrm>
          <a:prstGeom prst="line">
            <a:avLst/>
          </a:prstGeom>
          <a:ln cap="flat" w="38100">
            <a:solidFill>
              <a:srgbClr val="FFFFFF"/>
            </a:solidFill>
            <a:prstDash val="solid"/>
            <a:headEnd type="oval" len="lg" w="lg"/>
            <a:tailEnd type="none" len="sm" w="sm"/>
          </a:ln>
        </p:spPr>
      </p:sp>
      <p:grpSp>
        <p:nvGrpSpPr>
          <p:cNvPr name="Group 15" id="15"/>
          <p:cNvGrpSpPr>
            <a:grpSpLocks noChangeAspect="true"/>
          </p:cNvGrpSpPr>
          <p:nvPr/>
        </p:nvGrpSpPr>
        <p:grpSpPr>
          <a:xfrm rot="-5400000">
            <a:off x="9766900" y="5394670"/>
            <a:ext cx="6274575" cy="12450233"/>
            <a:chOff x="0" y="0"/>
            <a:chExt cx="3165983" cy="6282055"/>
          </a:xfrm>
        </p:grpSpPr>
        <p:sp>
          <p:nvSpPr>
            <p:cNvPr name="Freeform 16" id="16"/>
            <p:cNvSpPr/>
            <p:nvPr/>
          </p:nvSpPr>
          <p:spPr>
            <a:xfrm flipH="false" flipV="false" rot="0">
              <a:off x="4318" y="4318"/>
              <a:ext cx="3157347" cy="6273419"/>
            </a:xfrm>
            <a:custGeom>
              <a:avLst/>
              <a:gdLst/>
              <a:ahLst/>
              <a:cxnLst/>
              <a:rect r="r" b="b" t="t" l="l"/>
              <a:pathLst>
                <a:path h="6273419" w="3157347">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9DB3C1"/>
            </a:solidFill>
            <a:ln w="12700">
              <a:solidFill>
                <a:srgbClr val="000000"/>
              </a:solidFill>
            </a:ln>
          </p:spPr>
        </p:sp>
        <p:sp>
          <p:nvSpPr>
            <p:cNvPr name="Freeform 17" id="17"/>
            <p:cNvSpPr/>
            <p:nvPr/>
          </p:nvSpPr>
          <p:spPr>
            <a:xfrm flipH="false" flipV="false" rot="0">
              <a:off x="0" y="0"/>
              <a:ext cx="3166110" cy="6282055"/>
            </a:xfrm>
            <a:custGeom>
              <a:avLst/>
              <a:gdLst/>
              <a:ahLst/>
              <a:cxnLst/>
              <a:rect r="r" b="b" t="t" l="l"/>
              <a:pathLst>
                <a:path h="6282055" w="316611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9DB3C1"/>
            </a:solidFill>
          </p:spPr>
        </p:sp>
      </p:grpSp>
      <p:grpSp>
        <p:nvGrpSpPr>
          <p:cNvPr name="Group 18" id="18"/>
          <p:cNvGrpSpPr>
            <a:grpSpLocks noChangeAspect="true"/>
          </p:cNvGrpSpPr>
          <p:nvPr/>
        </p:nvGrpSpPr>
        <p:grpSpPr>
          <a:xfrm rot="5400000">
            <a:off x="2154379" y="-6870065"/>
            <a:ext cx="6274575" cy="12450233"/>
            <a:chOff x="0" y="0"/>
            <a:chExt cx="3165983" cy="6282055"/>
          </a:xfrm>
        </p:grpSpPr>
        <p:sp>
          <p:nvSpPr>
            <p:cNvPr name="Freeform 19" id="19"/>
            <p:cNvSpPr/>
            <p:nvPr/>
          </p:nvSpPr>
          <p:spPr>
            <a:xfrm flipH="false" flipV="false" rot="0">
              <a:off x="4318" y="4318"/>
              <a:ext cx="3157347" cy="6273419"/>
            </a:xfrm>
            <a:custGeom>
              <a:avLst/>
              <a:gdLst/>
              <a:ahLst/>
              <a:cxnLst/>
              <a:rect r="r" b="b" t="t" l="l"/>
              <a:pathLst>
                <a:path h="6273419" w="3157347">
                  <a:moveTo>
                    <a:pt x="3049651" y="6273419"/>
                  </a:moveTo>
                  <a:lnTo>
                    <a:pt x="107696" y="6273419"/>
                  </a:lnTo>
                  <a:cubicBezTo>
                    <a:pt x="48260" y="6273419"/>
                    <a:pt x="0" y="6225286"/>
                    <a:pt x="0" y="6165723"/>
                  </a:cubicBezTo>
                  <a:lnTo>
                    <a:pt x="0" y="1578737"/>
                  </a:lnTo>
                  <a:cubicBezTo>
                    <a:pt x="0" y="706882"/>
                    <a:pt x="706882" y="0"/>
                    <a:pt x="1578737" y="0"/>
                  </a:cubicBezTo>
                  <a:lnTo>
                    <a:pt x="1578737" y="0"/>
                  </a:lnTo>
                  <a:cubicBezTo>
                    <a:pt x="2450592" y="0"/>
                    <a:pt x="3157347" y="706755"/>
                    <a:pt x="3157347" y="1578610"/>
                  </a:cubicBezTo>
                  <a:lnTo>
                    <a:pt x="3157347" y="6165723"/>
                  </a:lnTo>
                  <a:cubicBezTo>
                    <a:pt x="3157347" y="6225286"/>
                    <a:pt x="3109087" y="6273419"/>
                    <a:pt x="3049651" y="6273419"/>
                  </a:cubicBezTo>
                  <a:close/>
                </a:path>
              </a:pathLst>
            </a:custGeom>
            <a:solidFill>
              <a:srgbClr val="5B696F"/>
            </a:solidFill>
            <a:ln w="12700">
              <a:solidFill>
                <a:srgbClr val="000000"/>
              </a:solidFill>
            </a:ln>
          </p:spPr>
        </p:sp>
        <p:sp>
          <p:nvSpPr>
            <p:cNvPr name="Freeform 20" id="20"/>
            <p:cNvSpPr/>
            <p:nvPr/>
          </p:nvSpPr>
          <p:spPr>
            <a:xfrm flipH="false" flipV="false" rot="0">
              <a:off x="0" y="0"/>
              <a:ext cx="3166110" cy="6282055"/>
            </a:xfrm>
            <a:custGeom>
              <a:avLst/>
              <a:gdLst/>
              <a:ahLst/>
              <a:cxnLst/>
              <a:rect r="r" b="b" t="t" l="l"/>
              <a:pathLst>
                <a:path h="6282055" w="3166110">
                  <a:moveTo>
                    <a:pt x="3053969" y="6282055"/>
                  </a:moveTo>
                  <a:lnTo>
                    <a:pt x="112014" y="6282055"/>
                  </a:lnTo>
                  <a:cubicBezTo>
                    <a:pt x="50292" y="6282055"/>
                    <a:pt x="0" y="6231763"/>
                    <a:pt x="0" y="6170041"/>
                  </a:cubicBezTo>
                  <a:lnTo>
                    <a:pt x="0" y="1583055"/>
                  </a:lnTo>
                  <a:cubicBezTo>
                    <a:pt x="0" y="1369314"/>
                    <a:pt x="41910" y="1162050"/>
                    <a:pt x="124460" y="966851"/>
                  </a:cubicBezTo>
                  <a:cubicBezTo>
                    <a:pt x="204216" y="778383"/>
                    <a:pt x="318389" y="609092"/>
                    <a:pt x="463677" y="463677"/>
                  </a:cubicBezTo>
                  <a:cubicBezTo>
                    <a:pt x="608965" y="318262"/>
                    <a:pt x="778256" y="204089"/>
                    <a:pt x="966851" y="124460"/>
                  </a:cubicBezTo>
                  <a:cubicBezTo>
                    <a:pt x="1161923" y="41910"/>
                    <a:pt x="1369314" y="0"/>
                    <a:pt x="1583055" y="0"/>
                  </a:cubicBezTo>
                  <a:cubicBezTo>
                    <a:pt x="1796796" y="0"/>
                    <a:pt x="2004060" y="41910"/>
                    <a:pt x="2199259" y="124460"/>
                  </a:cubicBezTo>
                  <a:cubicBezTo>
                    <a:pt x="2387727" y="204216"/>
                    <a:pt x="2557018" y="318389"/>
                    <a:pt x="2702433" y="463677"/>
                  </a:cubicBezTo>
                  <a:cubicBezTo>
                    <a:pt x="2847848" y="609092"/>
                    <a:pt x="2961894" y="778383"/>
                    <a:pt x="3041650" y="966851"/>
                  </a:cubicBezTo>
                  <a:cubicBezTo>
                    <a:pt x="3124200" y="1162050"/>
                    <a:pt x="3166110" y="1369314"/>
                    <a:pt x="3166110" y="1583055"/>
                  </a:cubicBezTo>
                  <a:lnTo>
                    <a:pt x="3166110" y="6170168"/>
                  </a:lnTo>
                  <a:cubicBezTo>
                    <a:pt x="3165983" y="6231890"/>
                    <a:pt x="3115818" y="6282055"/>
                    <a:pt x="3053969" y="6282055"/>
                  </a:cubicBezTo>
                  <a:close/>
                  <a:moveTo>
                    <a:pt x="1583055" y="8763"/>
                  </a:moveTo>
                  <a:cubicBezTo>
                    <a:pt x="1370584" y="8763"/>
                    <a:pt x="1164336" y="50419"/>
                    <a:pt x="970280" y="132461"/>
                  </a:cubicBezTo>
                  <a:cubicBezTo>
                    <a:pt x="782828" y="211709"/>
                    <a:pt x="614426" y="325247"/>
                    <a:pt x="469900" y="469900"/>
                  </a:cubicBezTo>
                  <a:cubicBezTo>
                    <a:pt x="325374" y="614553"/>
                    <a:pt x="211709" y="782701"/>
                    <a:pt x="132461" y="970280"/>
                  </a:cubicBezTo>
                  <a:cubicBezTo>
                    <a:pt x="50419" y="1164336"/>
                    <a:pt x="8763" y="1370584"/>
                    <a:pt x="8763" y="1583055"/>
                  </a:cubicBezTo>
                  <a:lnTo>
                    <a:pt x="8763" y="6170168"/>
                  </a:lnTo>
                  <a:cubicBezTo>
                    <a:pt x="8763" y="6227064"/>
                    <a:pt x="55118" y="6273419"/>
                    <a:pt x="112014" y="6273419"/>
                  </a:cubicBezTo>
                  <a:lnTo>
                    <a:pt x="3053969" y="6273419"/>
                  </a:lnTo>
                  <a:cubicBezTo>
                    <a:pt x="3110865" y="6273419"/>
                    <a:pt x="3157220" y="6227064"/>
                    <a:pt x="3157220" y="6170168"/>
                  </a:cubicBezTo>
                  <a:lnTo>
                    <a:pt x="3157220" y="1583055"/>
                  </a:lnTo>
                  <a:cubicBezTo>
                    <a:pt x="3157220" y="1370584"/>
                    <a:pt x="3115564" y="1164336"/>
                    <a:pt x="3033522" y="970280"/>
                  </a:cubicBezTo>
                  <a:cubicBezTo>
                    <a:pt x="2954274" y="782828"/>
                    <a:pt x="2840736" y="614426"/>
                    <a:pt x="2696083" y="469900"/>
                  </a:cubicBezTo>
                  <a:cubicBezTo>
                    <a:pt x="2551557" y="325374"/>
                    <a:pt x="2383155" y="211836"/>
                    <a:pt x="2195703" y="132461"/>
                  </a:cubicBezTo>
                  <a:cubicBezTo>
                    <a:pt x="2001647" y="50292"/>
                    <a:pt x="1795526" y="8763"/>
                    <a:pt x="1583055" y="8763"/>
                  </a:cubicBezTo>
                  <a:close/>
                </a:path>
              </a:pathLst>
            </a:custGeom>
            <a:solidFill>
              <a:srgbClr val="5B696F"/>
            </a:solidFill>
          </p:spPr>
        </p:sp>
      </p:gr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19607">
            <a:off x="-94" y="3323447"/>
            <a:ext cx="18288287" cy="0"/>
          </a:xfrm>
          <a:prstGeom prst="line">
            <a:avLst/>
          </a:prstGeom>
          <a:ln cap="flat" w="9525">
            <a:solidFill>
              <a:srgbClr val="A6A6A6"/>
            </a:solidFill>
            <a:prstDash val="solid"/>
            <a:headEnd type="none" len="sm" w="sm"/>
            <a:tailEnd type="none" len="sm" w="sm"/>
          </a:ln>
        </p:spPr>
      </p:sp>
      <p:sp>
        <p:nvSpPr>
          <p:cNvPr name="AutoShape 3" id="3"/>
          <p:cNvSpPr/>
          <p:nvPr/>
        </p:nvSpPr>
        <p:spPr>
          <a:xfrm rot="19607">
            <a:off x="-122" y="7484410"/>
            <a:ext cx="18288287" cy="0"/>
          </a:xfrm>
          <a:prstGeom prst="line">
            <a:avLst/>
          </a:prstGeom>
          <a:ln cap="flat" w="9525">
            <a:solidFill>
              <a:srgbClr val="A6A6A6"/>
            </a:solidFill>
            <a:prstDash val="solid"/>
            <a:headEnd type="none" len="sm" w="sm"/>
            <a:tailEnd type="none" len="sm" w="sm"/>
          </a:ln>
        </p:spPr>
      </p:sp>
      <p:sp>
        <p:nvSpPr>
          <p:cNvPr name="AutoShape 4" id="4"/>
          <p:cNvSpPr/>
          <p:nvPr/>
        </p:nvSpPr>
        <p:spPr>
          <a:xfrm rot="-5413360">
            <a:off x="4019815" y="5403951"/>
            <a:ext cx="4160972" cy="0"/>
          </a:xfrm>
          <a:prstGeom prst="line">
            <a:avLst/>
          </a:prstGeom>
          <a:ln cap="flat" w="9525">
            <a:solidFill>
              <a:srgbClr val="A6A6A6"/>
            </a:solidFill>
            <a:prstDash val="solid"/>
            <a:headEnd type="none" len="sm" w="sm"/>
            <a:tailEnd type="none" len="sm" w="sm"/>
          </a:ln>
        </p:spPr>
      </p:sp>
      <p:sp>
        <p:nvSpPr>
          <p:cNvPr name="AutoShape 5" id="5"/>
          <p:cNvSpPr/>
          <p:nvPr/>
        </p:nvSpPr>
        <p:spPr>
          <a:xfrm rot="-5413360">
            <a:off x="10107240" y="5403951"/>
            <a:ext cx="4160972" cy="0"/>
          </a:xfrm>
          <a:prstGeom prst="line">
            <a:avLst/>
          </a:prstGeom>
          <a:ln cap="flat" w="9525">
            <a:solidFill>
              <a:srgbClr val="A6A6A6"/>
            </a:solidFill>
            <a:prstDash val="solid"/>
            <a:headEnd type="none" len="sm" w="sm"/>
            <a:tailEnd type="none" len="sm" w="sm"/>
          </a:ln>
        </p:spPr>
      </p:sp>
      <p:grpSp>
        <p:nvGrpSpPr>
          <p:cNvPr name="Group 6" id="6"/>
          <p:cNvGrpSpPr/>
          <p:nvPr/>
        </p:nvGrpSpPr>
        <p:grpSpPr>
          <a:xfrm rot="0">
            <a:off x="6427543" y="4106005"/>
            <a:ext cx="5433013" cy="2605417"/>
            <a:chOff x="0" y="0"/>
            <a:chExt cx="7244018" cy="3473890"/>
          </a:xfrm>
        </p:grpSpPr>
        <p:sp>
          <p:nvSpPr>
            <p:cNvPr name="TextBox 7" id="7"/>
            <p:cNvSpPr txBox="true"/>
            <p:nvPr/>
          </p:nvSpPr>
          <p:spPr>
            <a:xfrm rot="0">
              <a:off x="0" y="19050"/>
              <a:ext cx="7244018" cy="946399"/>
            </a:xfrm>
            <a:prstGeom prst="rect">
              <a:avLst/>
            </a:prstGeom>
          </p:spPr>
          <p:txBody>
            <a:bodyPr anchor="t" rtlCol="false" tIns="0" lIns="0" bIns="0" rIns="0">
              <a:spAutoFit/>
            </a:bodyPr>
            <a:lstStyle/>
            <a:p>
              <a:pPr algn="l">
                <a:lnSpc>
                  <a:spcPts val="5510"/>
                </a:lnSpc>
              </a:pPr>
              <a:r>
                <a:rPr lang="en-US" sz="4791">
                  <a:solidFill>
                    <a:srgbClr val="000000"/>
                  </a:solidFill>
                  <a:latin typeface="Oswald"/>
                </a:rPr>
                <a:t>Metodología</a:t>
              </a:r>
            </a:p>
          </p:txBody>
        </p:sp>
        <p:sp>
          <p:nvSpPr>
            <p:cNvPr name="TextBox 8" id="8"/>
            <p:cNvSpPr txBox="true"/>
            <p:nvPr/>
          </p:nvSpPr>
          <p:spPr>
            <a:xfrm rot="0">
              <a:off x="0" y="1095286"/>
              <a:ext cx="6539398" cy="400118"/>
            </a:xfrm>
            <a:prstGeom prst="rect">
              <a:avLst/>
            </a:prstGeom>
          </p:spPr>
          <p:txBody>
            <a:bodyPr anchor="t" rtlCol="false" tIns="0" lIns="0" bIns="0" rIns="0">
              <a:spAutoFit/>
            </a:bodyPr>
            <a:lstStyle/>
            <a:p>
              <a:pPr algn="l">
                <a:lnSpc>
                  <a:spcPts val="2516"/>
                </a:lnSpc>
              </a:pPr>
              <a:r>
                <a:rPr lang="en-US" sz="1735" spc="163">
                  <a:solidFill>
                    <a:srgbClr val="000000"/>
                  </a:solidFill>
                  <a:latin typeface="Glacial Indifference"/>
                </a:rPr>
                <a:t>¿QUÉ VAMOS A HACER?</a:t>
              </a:r>
            </a:p>
          </p:txBody>
        </p:sp>
        <p:sp>
          <p:nvSpPr>
            <p:cNvPr name="TextBox 9" id="9"/>
            <p:cNvSpPr txBox="true"/>
            <p:nvPr/>
          </p:nvSpPr>
          <p:spPr>
            <a:xfrm rot="0">
              <a:off x="0" y="1655179"/>
              <a:ext cx="7244018" cy="1818711"/>
            </a:xfrm>
            <a:prstGeom prst="rect">
              <a:avLst/>
            </a:prstGeom>
          </p:spPr>
          <p:txBody>
            <a:bodyPr anchor="t" rtlCol="false" tIns="0" lIns="0" bIns="0" rIns="0">
              <a:spAutoFit/>
            </a:bodyPr>
            <a:lstStyle/>
            <a:p>
              <a:pPr>
                <a:lnSpc>
                  <a:spcPts val="1818"/>
                </a:lnSpc>
              </a:pPr>
              <a:r>
                <a:rPr lang="en-US" sz="1388" spc="27">
                  <a:solidFill>
                    <a:srgbClr val="000000"/>
                  </a:solidFill>
                  <a:latin typeface="Montserrat"/>
                </a:rPr>
                <a:t>LLorem ipsum dolor sit amet, consectetur adipiscing elit. Vivamus ex lacus, imperdiet sed mauris vel, maximus varius diam. Nunc interdum imperdiet dui, id aliquet massa rhoncus vel. Proin sed aliquam nulla. Donec sed maximus justo, vel faucibus nulla. Praesent fringilla sapien sed urna molestie dignissim.</a:t>
              </a:r>
            </a:p>
          </p:txBody>
        </p:sp>
      </p:grpSp>
      <p:grpSp>
        <p:nvGrpSpPr>
          <p:cNvPr name="Group 10" id="10"/>
          <p:cNvGrpSpPr/>
          <p:nvPr/>
        </p:nvGrpSpPr>
        <p:grpSpPr>
          <a:xfrm rot="0">
            <a:off x="27" y="696725"/>
            <a:ext cx="8060582" cy="2106503"/>
            <a:chOff x="0" y="0"/>
            <a:chExt cx="2122952" cy="554799"/>
          </a:xfrm>
        </p:grpSpPr>
        <p:sp>
          <p:nvSpPr>
            <p:cNvPr name="Freeform 11" id="11"/>
            <p:cNvSpPr/>
            <p:nvPr/>
          </p:nvSpPr>
          <p:spPr>
            <a:xfrm flipH="false" flipV="false" rot="0">
              <a:off x="0" y="0"/>
              <a:ext cx="2122952" cy="554799"/>
            </a:xfrm>
            <a:custGeom>
              <a:avLst/>
              <a:gdLst/>
              <a:ahLst/>
              <a:cxnLst/>
              <a:rect r="r" b="b" t="t" l="l"/>
              <a:pathLst>
                <a:path h="554799" w="2122952">
                  <a:moveTo>
                    <a:pt x="1919752" y="0"/>
                  </a:moveTo>
                  <a:lnTo>
                    <a:pt x="0" y="0"/>
                  </a:lnTo>
                  <a:lnTo>
                    <a:pt x="0" y="554799"/>
                  </a:lnTo>
                  <a:lnTo>
                    <a:pt x="1919752" y="554799"/>
                  </a:lnTo>
                  <a:lnTo>
                    <a:pt x="2122952" y="277400"/>
                  </a:lnTo>
                  <a:lnTo>
                    <a:pt x="1919752" y="0"/>
                  </a:lnTo>
                  <a:close/>
                </a:path>
              </a:pathLst>
            </a:custGeom>
            <a:solidFill>
              <a:srgbClr val="D9D9D9">
                <a:alpha val="36863"/>
              </a:srgbClr>
            </a:solidFill>
          </p:spPr>
        </p:sp>
        <p:sp>
          <p:nvSpPr>
            <p:cNvPr name="TextBox 12" id="12"/>
            <p:cNvSpPr txBox="true"/>
            <p:nvPr/>
          </p:nvSpPr>
          <p:spPr>
            <a:xfrm>
              <a:off x="0" y="-66675"/>
              <a:ext cx="698500" cy="473075"/>
            </a:xfrm>
            <a:prstGeom prst="rect">
              <a:avLst/>
            </a:prstGeom>
          </p:spPr>
          <p:txBody>
            <a:bodyPr anchor="ctr" rtlCol="false" tIns="50800" lIns="50800" bIns="50800" rIns="50800"/>
            <a:lstStyle/>
            <a:p>
              <a:pPr algn="ctr">
                <a:lnSpc>
                  <a:spcPts val="3624"/>
                </a:lnSpc>
              </a:pPr>
            </a:p>
          </p:txBody>
        </p:sp>
      </p:grpSp>
      <p:sp>
        <p:nvSpPr>
          <p:cNvPr name="TextBox 13" id="13"/>
          <p:cNvSpPr txBox="true"/>
          <p:nvPr/>
        </p:nvSpPr>
        <p:spPr>
          <a:xfrm rot="0">
            <a:off x="1028700" y="889715"/>
            <a:ext cx="13103867" cy="1174676"/>
          </a:xfrm>
          <a:prstGeom prst="rect">
            <a:avLst/>
          </a:prstGeom>
        </p:spPr>
        <p:txBody>
          <a:bodyPr anchor="t" rtlCol="false" tIns="0" lIns="0" bIns="0" rIns="0">
            <a:spAutoFit/>
          </a:bodyPr>
          <a:lstStyle/>
          <a:p>
            <a:pPr algn="l">
              <a:lnSpc>
                <a:spcPts val="9200"/>
              </a:lnSpc>
            </a:pPr>
            <a:r>
              <a:rPr lang="en-US" sz="8000">
                <a:solidFill>
                  <a:srgbClr val="132232"/>
                </a:solidFill>
                <a:latin typeface="Oswald"/>
              </a:rPr>
              <a:t>NUESTRA META</a:t>
            </a:r>
          </a:p>
        </p:txBody>
      </p:sp>
      <p:sp>
        <p:nvSpPr>
          <p:cNvPr name="TextBox 14" id="14"/>
          <p:cNvSpPr txBox="true"/>
          <p:nvPr/>
        </p:nvSpPr>
        <p:spPr>
          <a:xfrm rot="0">
            <a:off x="1028700" y="2110406"/>
            <a:ext cx="7929515" cy="444388"/>
          </a:xfrm>
          <a:prstGeom prst="rect">
            <a:avLst/>
          </a:prstGeom>
        </p:spPr>
        <p:txBody>
          <a:bodyPr anchor="t" rtlCol="false" tIns="0" lIns="0" bIns="0" rIns="0">
            <a:spAutoFit/>
          </a:bodyPr>
          <a:lstStyle/>
          <a:p>
            <a:pPr>
              <a:lnSpc>
                <a:spcPts val="3624"/>
              </a:lnSpc>
            </a:pPr>
            <a:r>
              <a:rPr lang="en-US" sz="2499" spc="234">
                <a:solidFill>
                  <a:srgbClr val="132232"/>
                </a:solidFill>
                <a:latin typeface="Glacial Indifference"/>
              </a:rPr>
              <a:t>¿A DÓNDE QUEREMOS LLEGAR?</a:t>
            </a:r>
          </a:p>
        </p:txBody>
      </p:sp>
      <p:grpSp>
        <p:nvGrpSpPr>
          <p:cNvPr name="Group 15" id="15"/>
          <p:cNvGrpSpPr/>
          <p:nvPr/>
        </p:nvGrpSpPr>
        <p:grpSpPr>
          <a:xfrm rot="0">
            <a:off x="406789" y="4106005"/>
            <a:ext cx="5433013" cy="2605417"/>
            <a:chOff x="0" y="0"/>
            <a:chExt cx="7244018" cy="3473890"/>
          </a:xfrm>
        </p:grpSpPr>
        <p:sp>
          <p:nvSpPr>
            <p:cNvPr name="TextBox 16" id="16"/>
            <p:cNvSpPr txBox="true"/>
            <p:nvPr/>
          </p:nvSpPr>
          <p:spPr>
            <a:xfrm rot="0">
              <a:off x="0" y="19050"/>
              <a:ext cx="7244018" cy="946399"/>
            </a:xfrm>
            <a:prstGeom prst="rect">
              <a:avLst/>
            </a:prstGeom>
          </p:spPr>
          <p:txBody>
            <a:bodyPr anchor="t" rtlCol="false" tIns="0" lIns="0" bIns="0" rIns="0">
              <a:spAutoFit/>
            </a:bodyPr>
            <a:lstStyle/>
            <a:p>
              <a:pPr algn="l">
                <a:lnSpc>
                  <a:spcPts val="5510"/>
                </a:lnSpc>
              </a:pPr>
              <a:r>
                <a:rPr lang="en-US" sz="4791">
                  <a:solidFill>
                    <a:srgbClr val="000000"/>
                  </a:solidFill>
                  <a:latin typeface="Oswald"/>
                </a:rPr>
                <a:t>Objetivo</a:t>
              </a:r>
            </a:p>
          </p:txBody>
        </p:sp>
        <p:sp>
          <p:nvSpPr>
            <p:cNvPr name="TextBox 17" id="17"/>
            <p:cNvSpPr txBox="true"/>
            <p:nvPr/>
          </p:nvSpPr>
          <p:spPr>
            <a:xfrm rot="0">
              <a:off x="0" y="1095286"/>
              <a:ext cx="6539398" cy="400118"/>
            </a:xfrm>
            <a:prstGeom prst="rect">
              <a:avLst/>
            </a:prstGeom>
          </p:spPr>
          <p:txBody>
            <a:bodyPr anchor="t" rtlCol="false" tIns="0" lIns="0" bIns="0" rIns="0">
              <a:spAutoFit/>
            </a:bodyPr>
            <a:lstStyle/>
            <a:p>
              <a:pPr algn="l">
                <a:lnSpc>
                  <a:spcPts val="2516"/>
                </a:lnSpc>
              </a:pPr>
              <a:r>
                <a:rPr lang="en-US" sz="1735" spc="163">
                  <a:solidFill>
                    <a:srgbClr val="000000"/>
                  </a:solidFill>
                  <a:latin typeface="Glacial Indifference"/>
                </a:rPr>
                <a:t>¿A DÓNDE QUEREMOS LLEGAR?</a:t>
              </a:r>
            </a:p>
          </p:txBody>
        </p:sp>
        <p:sp>
          <p:nvSpPr>
            <p:cNvPr name="TextBox 18" id="18"/>
            <p:cNvSpPr txBox="true"/>
            <p:nvPr/>
          </p:nvSpPr>
          <p:spPr>
            <a:xfrm rot="0">
              <a:off x="0" y="1655179"/>
              <a:ext cx="7244018" cy="1818711"/>
            </a:xfrm>
            <a:prstGeom prst="rect">
              <a:avLst/>
            </a:prstGeom>
          </p:spPr>
          <p:txBody>
            <a:bodyPr anchor="t" rtlCol="false" tIns="0" lIns="0" bIns="0" rIns="0">
              <a:spAutoFit/>
            </a:bodyPr>
            <a:lstStyle/>
            <a:p>
              <a:pPr>
                <a:lnSpc>
                  <a:spcPts val="1818"/>
                </a:lnSpc>
              </a:pPr>
              <a:r>
                <a:rPr lang="en-US" sz="1388" spc="27">
                  <a:solidFill>
                    <a:srgbClr val="000000"/>
                  </a:solidFill>
                  <a:latin typeface="Montserrat"/>
                </a:rPr>
                <a:t>LLorem ipsum dolor sit amet, consectetur adipiscing elit. Vivamus ex lacus, imperdiet sed mauris vel, maximus varius diam. Nunc interdum imperdiet dui, id aliquet massa rhoncus vel. Proin sed aliquam nulla. Donec sed maximus justo, vel faucibus nulla. Praesent fringilla sapien sed urna molestie dignissim.</a:t>
              </a:r>
            </a:p>
          </p:txBody>
        </p:sp>
      </p:grpSp>
      <p:grpSp>
        <p:nvGrpSpPr>
          <p:cNvPr name="Group 19" id="19"/>
          <p:cNvGrpSpPr/>
          <p:nvPr/>
        </p:nvGrpSpPr>
        <p:grpSpPr>
          <a:xfrm rot="0">
            <a:off x="12514900" y="4106005"/>
            <a:ext cx="5433013" cy="2605417"/>
            <a:chOff x="0" y="0"/>
            <a:chExt cx="7244018" cy="3473890"/>
          </a:xfrm>
        </p:grpSpPr>
        <p:sp>
          <p:nvSpPr>
            <p:cNvPr name="TextBox 20" id="20"/>
            <p:cNvSpPr txBox="true"/>
            <p:nvPr/>
          </p:nvSpPr>
          <p:spPr>
            <a:xfrm rot="0">
              <a:off x="0" y="19050"/>
              <a:ext cx="7244018" cy="946399"/>
            </a:xfrm>
            <a:prstGeom prst="rect">
              <a:avLst/>
            </a:prstGeom>
          </p:spPr>
          <p:txBody>
            <a:bodyPr anchor="t" rtlCol="false" tIns="0" lIns="0" bIns="0" rIns="0">
              <a:spAutoFit/>
            </a:bodyPr>
            <a:lstStyle/>
            <a:p>
              <a:pPr algn="l">
                <a:lnSpc>
                  <a:spcPts val="5510"/>
                </a:lnSpc>
              </a:pPr>
              <a:r>
                <a:rPr lang="en-US" sz="4791">
                  <a:solidFill>
                    <a:srgbClr val="000000"/>
                  </a:solidFill>
                  <a:latin typeface="Oswald"/>
                </a:rPr>
                <a:t>Resultado</a:t>
              </a:r>
            </a:p>
          </p:txBody>
        </p:sp>
        <p:sp>
          <p:nvSpPr>
            <p:cNvPr name="TextBox 21" id="21"/>
            <p:cNvSpPr txBox="true"/>
            <p:nvPr/>
          </p:nvSpPr>
          <p:spPr>
            <a:xfrm rot="0">
              <a:off x="0" y="1095286"/>
              <a:ext cx="6539398" cy="400118"/>
            </a:xfrm>
            <a:prstGeom prst="rect">
              <a:avLst/>
            </a:prstGeom>
          </p:spPr>
          <p:txBody>
            <a:bodyPr anchor="t" rtlCol="false" tIns="0" lIns="0" bIns="0" rIns="0">
              <a:spAutoFit/>
            </a:bodyPr>
            <a:lstStyle/>
            <a:p>
              <a:pPr algn="l">
                <a:lnSpc>
                  <a:spcPts val="2516"/>
                </a:lnSpc>
              </a:pPr>
              <a:r>
                <a:rPr lang="en-US" sz="1735" spc="163">
                  <a:solidFill>
                    <a:srgbClr val="000000"/>
                  </a:solidFill>
                  <a:latin typeface="Glacial Indifference"/>
                </a:rPr>
                <a:t>¿QUÉ VAMOS A LOGRAR?</a:t>
              </a:r>
            </a:p>
          </p:txBody>
        </p:sp>
        <p:sp>
          <p:nvSpPr>
            <p:cNvPr name="TextBox 22" id="22"/>
            <p:cNvSpPr txBox="true"/>
            <p:nvPr/>
          </p:nvSpPr>
          <p:spPr>
            <a:xfrm rot="0">
              <a:off x="0" y="1655179"/>
              <a:ext cx="7244018" cy="1818711"/>
            </a:xfrm>
            <a:prstGeom prst="rect">
              <a:avLst/>
            </a:prstGeom>
          </p:spPr>
          <p:txBody>
            <a:bodyPr anchor="t" rtlCol="false" tIns="0" lIns="0" bIns="0" rIns="0">
              <a:spAutoFit/>
            </a:bodyPr>
            <a:lstStyle/>
            <a:p>
              <a:pPr>
                <a:lnSpc>
                  <a:spcPts val="1818"/>
                </a:lnSpc>
              </a:pPr>
              <a:r>
                <a:rPr lang="en-US" sz="1388" spc="27">
                  <a:solidFill>
                    <a:srgbClr val="000000"/>
                  </a:solidFill>
                  <a:latin typeface="Montserrat"/>
                </a:rPr>
                <a:t>LLorem ipsum dolor sit amet, consectetur adipiscing elit. Vivamus ex lacus, imperdiet sed mauris vel, maximus varius diam. Nunc interdum imperdiet dui, id aliquet massa rhoncus vel. Proin sed aliquam nulla. Donec sed maximus justo, vel faucibus nulla. Praesent fringilla sapien sed urna molestie dignissim.</a:t>
              </a:r>
            </a:p>
          </p:txBody>
        </p:sp>
      </p:grpSp>
      <p:grpSp>
        <p:nvGrpSpPr>
          <p:cNvPr name="Group 23" id="23"/>
          <p:cNvGrpSpPr/>
          <p:nvPr/>
        </p:nvGrpSpPr>
        <p:grpSpPr>
          <a:xfrm rot="0">
            <a:off x="406789" y="7857580"/>
            <a:ext cx="17265519" cy="1921631"/>
            <a:chOff x="0" y="0"/>
            <a:chExt cx="23020692" cy="2562175"/>
          </a:xfrm>
        </p:grpSpPr>
        <p:sp>
          <p:nvSpPr>
            <p:cNvPr name="TextBox 24" id="24"/>
            <p:cNvSpPr txBox="true"/>
            <p:nvPr/>
          </p:nvSpPr>
          <p:spPr>
            <a:xfrm rot="0">
              <a:off x="0" y="19050"/>
              <a:ext cx="23020692" cy="946399"/>
            </a:xfrm>
            <a:prstGeom prst="rect">
              <a:avLst/>
            </a:prstGeom>
          </p:spPr>
          <p:txBody>
            <a:bodyPr anchor="t" rtlCol="false" tIns="0" lIns="0" bIns="0" rIns="0">
              <a:spAutoFit/>
            </a:bodyPr>
            <a:lstStyle/>
            <a:p>
              <a:pPr algn="l">
                <a:lnSpc>
                  <a:spcPts val="5510"/>
                </a:lnSpc>
              </a:pPr>
              <a:r>
                <a:rPr lang="en-US" sz="4791">
                  <a:solidFill>
                    <a:srgbClr val="000000"/>
                  </a:solidFill>
                  <a:latin typeface="Oswald"/>
                </a:rPr>
                <a:t>Riesgos</a:t>
              </a:r>
            </a:p>
          </p:txBody>
        </p:sp>
        <p:sp>
          <p:nvSpPr>
            <p:cNvPr name="TextBox 25" id="25"/>
            <p:cNvSpPr txBox="true"/>
            <p:nvPr/>
          </p:nvSpPr>
          <p:spPr>
            <a:xfrm rot="0">
              <a:off x="0" y="1095286"/>
              <a:ext cx="20781488" cy="400118"/>
            </a:xfrm>
            <a:prstGeom prst="rect">
              <a:avLst/>
            </a:prstGeom>
          </p:spPr>
          <p:txBody>
            <a:bodyPr anchor="t" rtlCol="false" tIns="0" lIns="0" bIns="0" rIns="0">
              <a:spAutoFit/>
            </a:bodyPr>
            <a:lstStyle/>
            <a:p>
              <a:pPr algn="l">
                <a:lnSpc>
                  <a:spcPts val="2516"/>
                </a:lnSpc>
              </a:pPr>
              <a:r>
                <a:rPr lang="en-US" sz="1735" spc="163">
                  <a:solidFill>
                    <a:srgbClr val="000000"/>
                  </a:solidFill>
                  <a:latin typeface="Glacial Indifference"/>
                </a:rPr>
                <a:t>PUNTOS A TENER EN CUENTA</a:t>
              </a:r>
            </a:p>
          </p:txBody>
        </p:sp>
        <p:sp>
          <p:nvSpPr>
            <p:cNvPr name="TextBox 26" id="26"/>
            <p:cNvSpPr txBox="true"/>
            <p:nvPr/>
          </p:nvSpPr>
          <p:spPr>
            <a:xfrm rot="0">
              <a:off x="0" y="1655179"/>
              <a:ext cx="23020692" cy="906996"/>
            </a:xfrm>
            <a:prstGeom prst="rect">
              <a:avLst/>
            </a:prstGeom>
          </p:spPr>
          <p:txBody>
            <a:bodyPr anchor="t" rtlCol="false" tIns="0" lIns="0" bIns="0" rIns="0">
              <a:spAutoFit/>
            </a:bodyPr>
            <a:lstStyle/>
            <a:p>
              <a:pPr marL="299723" indent="-149862" lvl="1">
                <a:lnSpc>
                  <a:spcPts val="1818"/>
                </a:lnSpc>
                <a:buFont typeface="Arial"/>
                <a:buChar char="•"/>
              </a:pPr>
              <a:r>
                <a:rPr lang="en-US" sz="1388" spc="27">
                  <a:solidFill>
                    <a:srgbClr val="000000"/>
                  </a:solidFill>
                  <a:latin typeface="Montserrat"/>
                </a:rPr>
                <a:t>Lorem ipsum dolor sit amet, consectetur adipiscing elit. Vivamus ex lacus, imperdiet sed mauris vel, maximus varius diam. </a:t>
              </a:r>
            </a:p>
            <a:p>
              <a:pPr marL="299723" indent="-149862" lvl="1">
                <a:lnSpc>
                  <a:spcPts val="1818"/>
                </a:lnSpc>
                <a:buFont typeface="Arial"/>
                <a:buChar char="•"/>
              </a:pPr>
              <a:r>
                <a:rPr lang="en-US" sz="1388" spc="27">
                  <a:solidFill>
                    <a:srgbClr val="000000"/>
                  </a:solidFill>
                  <a:latin typeface="Montserrat"/>
                </a:rPr>
                <a:t>Nunc interdum imperdiet dui, id aliquet massa rhoncus vel. Proin sed aliquam nulla.</a:t>
              </a:r>
            </a:p>
            <a:p>
              <a:pPr marL="299723" indent="-149862" lvl="1">
                <a:lnSpc>
                  <a:spcPts val="1818"/>
                </a:lnSpc>
                <a:buFont typeface="Arial"/>
                <a:buChar char="•"/>
              </a:pPr>
              <a:r>
                <a:rPr lang="en-US" sz="1388" spc="27">
                  <a:solidFill>
                    <a:srgbClr val="000000"/>
                  </a:solidFill>
                  <a:latin typeface="Montserrat"/>
                </a:rPr>
                <a:t> Donec sed maximus justo, vel faucibus nulla. Praesent fringilla sapien sed urna molestie dignissim.</a:t>
              </a: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6906257" cy="10287000"/>
            <a:chOff x="0" y="0"/>
            <a:chExt cx="1818932" cy="2709333"/>
          </a:xfrm>
        </p:grpSpPr>
        <p:sp>
          <p:nvSpPr>
            <p:cNvPr name="Freeform 3" id="3"/>
            <p:cNvSpPr/>
            <p:nvPr/>
          </p:nvSpPr>
          <p:spPr>
            <a:xfrm flipH="false" flipV="false" rot="0">
              <a:off x="0" y="0"/>
              <a:ext cx="1818932" cy="2709333"/>
            </a:xfrm>
            <a:custGeom>
              <a:avLst/>
              <a:gdLst/>
              <a:ahLst/>
              <a:cxnLst/>
              <a:rect r="r" b="b" t="t" l="l"/>
              <a:pathLst>
                <a:path h="2709333" w="1818932">
                  <a:moveTo>
                    <a:pt x="0" y="0"/>
                  </a:moveTo>
                  <a:lnTo>
                    <a:pt x="1818932" y="0"/>
                  </a:lnTo>
                  <a:lnTo>
                    <a:pt x="1818932" y="2709333"/>
                  </a:lnTo>
                  <a:lnTo>
                    <a:pt x="0" y="2709333"/>
                  </a:lnTo>
                  <a:close/>
                </a:path>
              </a:pathLst>
            </a:custGeom>
            <a:solidFill>
              <a:srgbClr val="13223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24"/>
                </a:lnSpc>
              </a:pPr>
            </a:p>
          </p:txBody>
        </p:sp>
      </p:grpSp>
      <p:grpSp>
        <p:nvGrpSpPr>
          <p:cNvPr name="Group 5" id="5"/>
          <p:cNvGrpSpPr/>
          <p:nvPr/>
        </p:nvGrpSpPr>
        <p:grpSpPr>
          <a:xfrm rot="0">
            <a:off x="524238" y="3743322"/>
            <a:ext cx="5857780" cy="2800356"/>
            <a:chOff x="0" y="0"/>
            <a:chExt cx="7810373" cy="3733808"/>
          </a:xfrm>
        </p:grpSpPr>
        <p:sp>
          <p:nvSpPr>
            <p:cNvPr name="TextBox 6" id="6"/>
            <p:cNvSpPr txBox="true"/>
            <p:nvPr/>
          </p:nvSpPr>
          <p:spPr>
            <a:xfrm rot="0">
              <a:off x="0" y="38100"/>
              <a:ext cx="7810373" cy="1445603"/>
            </a:xfrm>
            <a:prstGeom prst="rect">
              <a:avLst/>
            </a:prstGeom>
          </p:spPr>
          <p:txBody>
            <a:bodyPr anchor="t" rtlCol="false" tIns="0" lIns="0" bIns="0" rIns="0">
              <a:spAutoFit/>
            </a:bodyPr>
            <a:lstStyle/>
            <a:p>
              <a:pPr algn="l">
                <a:lnSpc>
                  <a:spcPts val="8441"/>
                </a:lnSpc>
              </a:pPr>
              <a:r>
                <a:rPr lang="en-US" sz="7340">
                  <a:solidFill>
                    <a:srgbClr val="FFFFFF"/>
                  </a:solidFill>
                  <a:latin typeface="Oswald"/>
                </a:rPr>
                <a:t>RESULTADOS</a:t>
              </a:r>
            </a:p>
          </p:txBody>
        </p:sp>
        <p:sp>
          <p:nvSpPr>
            <p:cNvPr name="TextBox 7" id="7"/>
            <p:cNvSpPr txBox="true"/>
            <p:nvPr/>
          </p:nvSpPr>
          <p:spPr>
            <a:xfrm rot="0">
              <a:off x="0" y="1651610"/>
              <a:ext cx="7050665" cy="1087967"/>
            </a:xfrm>
            <a:prstGeom prst="rect">
              <a:avLst/>
            </a:prstGeom>
          </p:spPr>
          <p:txBody>
            <a:bodyPr anchor="t" rtlCol="false" tIns="0" lIns="0" bIns="0" rIns="0">
              <a:spAutoFit/>
            </a:bodyPr>
            <a:lstStyle/>
            <a:p>
              <a:pPr algn="l">
                <a:lnSpc>
                  <a:spcPts val="3326"/>
                </a:lnSpc>
              </a:pPr>
              <a:r>
                <a:rPr lang="en-US" sz="2293" spc="215">
                  <a:solidFill>
                    <a:srgbClr val="FFFFFF"/>
                  </a:solidFill>
                  <a:latin typeface="Glacial Indifference"/>
                </a:rPr>
                <a:t>¿CÓMO PODEMOS MEDIR NUESTRO IMPACTO?</a:t>
              </a:r>
            </a:p>
          </p:txBody>
        </p:sp>
        <p:sp>
          <p:nvSpPr>
            <p:cNvPr name="TextBox 8" id="8"/>
            <p:cNvSpPr txBox="true"/>
            <p:nvPr/>
          </p:nvSpPr>
          <p:spPr>
            <a:xfrm rot="0">
              <a:off x="0" y="2947387"/>
              <a:ext cx="7810373" cy="786422"/>
            </a:xfrm>
            <a:prstGeom prst="rect">
              <a:avLst/>
            </a:prstGeom>
          </p:spPr>
          <p:txBody>
            <a:bodyPr anchor="t" rtlCol="false" tIns="0" lIns="0" bIns="0" rIns="0">
              <a:spAutoFit/>
            </a:bodyPr>
            <a:lstStyle/>
            <a:p>
              <a:pPr>
                <a:lnSpc>
                  <a:spcPts val="2403"/>
                </a:lnSpc>
              </a:pPr>
              <a:r>
                <a:rPr lang="en-US" sz="1835" spc="36">
                  <a:solidFill>
                    <a:srgbClr val="FFFFFF"/>
                  </a:solidFill>
                  <a:latin typeface="Montserrat"/>
                </a:rPr>
                <a:t>Identificamos nuestros  métricas principales y objetivos de negocio</a:t>
              </a:r>
            </a:p>
          </p:txBody>
        </p:sp>
      </p:grpSp>
      <p:sp>
        <p:nvSpPr>
          <p:cNvPr name="AutoShape 9" id="9"/>
          <p:cNvSpPr/>
          <p:nvPr/>
        </p:nvSpPr>
        <p:spPr>
          <a:xfrm rot="-5398408">
            <a:off x="2758522" y="5138735"/>
            <a:ext cx="10287001" cy="0"/>
          </a:xfrm>
          <a:prstGeom prst="line">
            <a:avLst/>
          </a:prstGeom>
          <a:ln cap="flat" w="9525">
            <a:solidFill>
              <a:srgbClr val="000000"/>
            </a:solidFill>
            <a:prstDash val="solid"/>
            <a:headEnd type="none" len="sm" w="sm"/>
            <a:tailEnd type="none" len="sm" w="sm"/>
          </a:ln>
        </p:spPr>
      </p:sp>
      <p:grpSp>
        <p:nvGrpSpPr>
          <p:cNvPr name="Group 10" id="10"/>
          <p:cNvGrpSpPr/>
          <p:nvPr/>
        </p:nvGrpSpPr>
        <p:grpSpPr>
          <a:xfrm rot="0">
            <a:off x="7547722" y="1653944"/>
            <a:ext cx="722889" cy="722889"/>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624"/>
                </a:lnSpc>
              </a:pPr>
              <a:r>
                <a:rPr lang="en-US" sz="2499" spc="234">
                  <a:solidFill>
                    <a:srgbClr val="FFFFFF"/>
                  </a:solidFill>
                  <a:latin typeface="Glacial Indifference Bold"/>
                </a:rPr>
                <a:t>1</a:t>
              </a:r>
            </a:p>
          </p:txBody>
        </p:sp>
      </p:grpSp>
      <p:sp>
        <p:nvSpPr>
          <p:cNvPr name="TextBox 13" id="13"/>
          <p:cNvSpPr txBox="true"/>
          <p:nvPr/>
        </p:nvSpPr>
        <p:spPr>
          <a:xfrm rot="0">
            <a:off x="8573802" y="1471763"/>
            <a:ext cx="9021238" cy="492286"/>
          </a:xfrm>
          <a:prstGeom prst="rect">
            <a:avLst/>
          </a:prstGeom>
        </p:spPr>
        <p:txBody>
          <a:bodyPr anchor="t" rtlCol="false" tIns="0" lIns="0" bIns="0" rIns="0">
            <a:spAutoFit/>
          </a:bodyPr>
          <a:lstStyle/>
          <a:p>
            <a:pPr>
              <a:lnSpc>
                <a:spcPts val="4047"/>
              </a:lnSpc>
            </a:pPr>
            <a:r>
              <a:rPr lang="en-US" sz="2791" spc="262">
                <a:solidFill>
                  <a:srgbClr val="000000"/>
                </a:solidFill>
                <a:latin typeface="Glacial Indifference"/>
              </a:rPr>
              <a:t>KPI # 1 - CAPTACIÓN</a:t>
            </a:r>
          </a:p>
        </p:txBody>
      </p:sp>
      <p:sp>
        <p:nvSpPr>
          <p:cNvPr name="TextBox 14" id="14"/>
          <p:cNvSpPr txBox="true"/>
          <p:nvPr/>
        </p:nvSpPr>
        <p:spPr>
          <a:xfrm rot="0">
            <a:off x="8573802" y="2124002"/>
            <a:ext cx="5915280" cy="368704"/>
          </a:xfrm>
          <a:prstGeom prst="rect">
            <a:avLst/>
          </a:prstGeom>
        </p:spPr>
        <p:txBody>
          <a:bodyPr anchor="t" rtlCol="false" tIns="0" lIns="0" bIns="0" rIns="0">
            <a:spAutoFit/>
          </a:bodyPr>
          <a:lstStyle/>
          <a:p>
            <a:pPr>
              <a:lnSpc>
                <a:spcPts val="2925"/>
              </a:lnSpc>
            </a:pPr>
            <a:r>
              <a:rPr lang="en-US" sz="2233" spc="44">
                <a:solidFill>
                  <a:srgbClr val="000000"/>
                </a:solidFill>
                <a:latin typeface="Montserrat"/>
              </a:rPr>
              <a:t>Objetivo: 40% captación de mercado</a:t>
            </a:r>
          </a:p>
        </p:txBody>
      </p:sp>
      <p:grpSp>
        <p:nvGrpSpPr>
          <p:cNvPr name="Group 15" id="15"/>
          <p:cNvGrpSpPr/>
          <p:nvPr/>
        </p:nvGrpSpPr>
        <p:grpSpPr>
          <a:xfrm rot="0">
            <a:off x="7547722" y="3739350"/>
            <a:ext cx="722889" cy="722889"/>
            <a:chOff x="0" y="0"/>
            <a:chExt cx="812800" cy="812800"/>
          </a:xfrm>
        </p:grpSpPr>
        <p:sp>
          <p:nvSpPr>
            <p:cNvPr name="Freeform 16" id="1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624"/>
                </a:lnSpc>
              </a:pPr>
              <a:r>
                <a:rPr lang="en-US" sz="2499" spc="234">
                  <a:solidFill>
                    <a:srgbClr val="FFFFFF"/>
                  </a:solidFill>
                  <a:latin typeface="Glacial Indifference Bold"/>
                </a:rPr>
                <a:t>2</a:t>
              </a:r>
            </a:p>
          </p:txBody>
        </p:sp>
      </p:grpSp>
      <p:sp>
        <p:nvSpPr>
          <p:cNvPr name="TextBox 18" id="18"/>
          <p:cNvSpPr txBox="true"/>
          <p:nvPr/>
        </p:nvSpPr>
        <p:spPr>
          <a:xfrm rot="0">
            <a:off x="8573802" y="3557169"/>
            <a:ext cx="9021238" cy="492286"/>
          </a:xfrm>
          <a:prstGeom prst="rect">
            <a:avLst/>
          </a:prstGeom>
        </p:spPr>
        <p:txBody>
          <a:bodyPr anchor="t" rtlCol="false" tIns="0" lIns="0" bIns="0" rIns="0">
            <a:spAutoFit/>
          </a:bodyPr>
          <a:lstStyle/>
          <a:p>
            <a:pPr>
              <a:lnSpc>
                <a:spcPts val="4047"/>
              </a:lnSpc>
            </a:pPr>
            <a:r>
              <a:rPr lang="en-US" sz="2791" spc="262">
                <a:solidFill>
                  <a:srgbClr val="000000"/>
                </a:solidFill>
                <a:latin typeface="Glacial Indifference"/>
              </a:rPr>
              <a:t>KPI # 2 - TASA DE CLIC</a:t>
            </a:r>
          </a:p>
        </p:txBody>
      </p:sp>
      <p:sp>
        <p:nvSpPr>
          <p:cNvPr name="TextBox 19" id="19"/>
          <p:cNvSpPr txBox="true"/>
          <p:nvPr/>
        </p:nvSpPr>
        <p:spPr>
          <a:xfrm rot="0">
            <a:off x="8573802" y="4209408"/>
            <a:ext cx="5915280" cy="368704"/>
          </a:xfrm>
          <a:prstGeom prst="rect">
            <a:avLst/>
          </a:prstGeom>
        </p:spPr>
        <p:txBody>
          <a:bodyPr anchor="t" rtlCol="false" tIns="0" lIns="0" bIns="0" rIns="0">
            <a:spAutoFit/>
          </a:bodyPr>
          <a:lstStyle/>
          <a:p>
            <a:pPr>
              <a:lnSpc>
                <a:spcPts val="2925"/>
              </a:lnSpc>
            </a:pPr>
            <a:r>
              <a:rPr lang="en-US" sz="2233" spc="44">
                <a:solidFill>
                  <a:srgbClr val="000000"/>
                </a:solidFill>
                <a:latin typeface="Montserrat"/>
              </a:rPr>
              <a:t>Objetivo: 7% de crecimiento en CTR</a:t>
            </a:r>
          </a:p>
        </p:txBody>
      </p:sp>
      <p:grpSp>
        <p:nvGrpSpPr>
          <p:cNvPr name="Group 20" id="20"/>
          <p:cNvGrpSpPr/>
          <p:nvPr/>
        </p:nvGrpSpPr>
        <p:grpSpPr>
          <a:xfrm rot="0">
            <a:off x="7547722" y="5824756"/>
            <a:ext cx="722889" cy="722889"/>
            <a:chOff x="0" y="0"/>
            <a:chExt cx="812800" cy="812800"/>
          </a:xfrm>
        </p:grpSpPr>
        <p:sp>
          <p:nvSpPr>
            <p:cNvPr name="Freeform 21" id="2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624"/>
                </a:lnSpc>
              </a:pPr>
              <a:r>
                <a:rPr lang="en-US" sz="2499" spc="234">
                  <a:solidFill>
                    <a:srgbClr val="FFFFFF"/>
                  </a:solidFill>
                  <a:latin typeface="Glacial Indifference Bold"/>
                </a:rPr>
                <a:t>3</a:t>
              </a:r>
            </a:p>
          </p:txBody>
        </p:sp>
      </p:grpSp>
      <p:sp>
        <p:nvSpPr>
          <p:cNvPr name="TextBox 23" id="23"/>
          <p:cNvSpPr txBox="true"/>
          <p:nvPr/>
        </p:nvSpPr>
        <p:spPr>
          <a:xfrm rot="0">
            <a:off x="8573802" y="5642575"/>
            <a:ext cx="9021238" cy="492286"/>
          </a:xfrm>
          <a:prstGeom prst="rect">
            <a:avLst/>
          </a:prstGeom>
        </p:spPr>
        <p:txBody>
          <a:bodyPr anchor="t" rtlCol="false" tIns="0" lIns="0" bIns="0" rIns="0">
            <a:spAutoFit/>
          </a:bodyPr>
          <a:lstStyle/>
          <a:p>
            <a:pPr>
              <a:lnSpc>
                <a:spcPts val="4047"/>
              </a:lnSpc>
            </a:pPr>
            <a:r>
              <a:rPr lang="en-US" sz="2791" spc="262">
                <a:solidFill>
                  <a:srgbClr val="000000"/>
                </a:solidFill>
                <a:latin typeface="Glacial Indifference"/>
              </a:rPr>
              <a:t>KPI # 3 - TRÁFICO WEB</a:t>
            </a:r>
          </a:p>
        </p:txBody>
      </p:sp>
      <p:sp>
        <p:nvSpPr>
          <p:cNvPr name="TextBox 24" id="24"/>
          <p:cNvSpPr txBox="true"/>
          <p:nvPr/>
        </p:nvSpPr>
        <p:spPr>
          <a:xfrm rot="0">
            <a:off x="8573802" y="6294814"/>
            <a:ext cx="5915280" cy="368704"/>
          </a:xfrm>
          <a:prstGeom prst="rect">
            <a:avLst/>
          </a:prstGeom>
        </p:spPr>
        <p:txBody>
          <a:bodyPr anchor="t" rtlCol="false" tIns="0" lIns="0" bIns="0" rIns="0">
            <a:spAutoFit/>
          </a:bodyPr>
          <a:lstStyle/>
          <a:p>
            <a:pPr>
              <a:lnSpc>
                <a:spcPts val="2925"/>
              </a:lnSpc>
            </a:pPr>
            <a:r>
              <a:rPr lang="en-US" sz="2233" spc="44">
                <a:solidFill>
                  <a:srgbClr val="000000"/>
                </a:solidFill>
                <a:latin typeface="Montserrat"/>
              </a:rPr>
              <a:t>Objetivo: Crecimiento del 20% de visitas</a:t>
            </a:r>
          </a:p>
        </p:txBody>
      </p:sp>
      <p:grpSp>
        <p:nvGrpSpPr>
          <p:cNvPr name="Group 25" id="25"/>
          <p:cNvGrpSpPr/>
          <p:nvPr/>
        </p:nvGrpSpPr>
        <p:grpSpPr>
          <a:xfrm rot="0">
            <a:off x="7547722" y="7910162"/>
            <a:ext cx="722889" cy="722889"/>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name="TextBox 27" id="27"/>
            <p:cNvSpPr txBox="true"/>
            <p:nvPr/>
          </p:nvSpPr>
          <p:spPr>
            <a:xfrm>
              <a:off x="76200" y="9525"/>
              <a:ext cx="660400" cy="727075"/>
            </a:xfrm>
            <a:prstGeom prst="rect">
              <a:avLst/>
            </a:prstGeom>
          </p:spPr>
          <p:txBody>
            <a:bodyPr anchor="ctr" rtlCol="false" tIns="50800" lIns="50800" bIns="50800" rIns="50800"/>
            <a:lstStyle/>
            <a:p>
              <a:pPr algn="ctr">
                <a:lnSpc>
                  <a:spcPts val="3624"/>
                </a:lnSpc>
              </a:pPr>
              <a:r>
                <a:rPr lang="en-US" sz="2499" spc="234">
                  <a:solidFill>
                    <a:srgbClr val="FFFFFF"/>
                  </a:solidFill>
                  <a:latin typeface="Glacial Indifference Bold"/>
                </a:rPr>
                <a:t>4</a:t>
              </a:r>
            </a:p>
          </p:txBody>
        </p:sp>
      </p:grpSp>
      <p:sp>
        <p:nvSpPr>
          <p:cNvPr name="TextBox 28" id="28"/>
          <p:cNvSpPr txBox="true"/>
          <p:nvPr/>
        </p:nvSpPr>
        <p:spPr>
          <a:xfrm rot="0">
            <a:off x="8573802" y="7727981"/>
            <a:ext cx="9021238" cy="492286"/>
          </a:xfrm>
          <a:prstGeom prst="rect">
            <a:avLst/>
          </a:prstGeom>
        </p:spPr>
        <p:txBody>
          <a:bodyPr anchor="t" rtlCol="false" tIns="0" lIns="0" bIns="0" rIns="0">
            <a:spAutoFit/>
          </a:bodyPr>
          <a:lstStyle/>
          <a:p>
            <a:pPr>
              <a:lnSpc>
                <a:spcPts val="4047"/>
              </a:lnSpc>
            </a:pPr>
            <a:r>
              <a:rPr lang="en-US" sz="2791" spc="262">
                <a:solidFill>
                  <a:srgbClr val="000000"/>
                </a:solidFill>
                <a:latin typeface="Glacial Indifference"/>
              </a:rPr>
              <a:t>KPI # 4 - TIEMPO EN SESIÓN</a:t>
            </a:r>
          </a:p>
        </p:txBody>
      </p:sp>
      <p:sp>
        <p:nvSpPr>
          <p:cNvPr name="TextBox 29" id="29"/>
          <p:cNvSpPr txBox="true"/>
          <p:nvPr/>
        </p:nvSpPr>
        <p:spPr>
          <a:xfrm rot="0">
            <a:off x="8573802" y="8380220"/>
            <a:ext cx="5915280" cy="368704"/>
          </a:xfrm>
          <a:prstGeom prst="rect">
            <a:avLst/>
          </a:prstGeom>
        </p:spPr>
        <p:txBody>
          <a:bodyPr anchor="t" rtlCol="false" tIns="0" lIns="0" bIns="0" rIns="0">
            <a:spAutoFit/>
          </a:bodyPr>
          <a:lstStyle/>
          <a:p>
            <a:pPr>
              <a:lnSpc>
                <a:spcPts val="2925"/>
              </a:lnSpc>
            </a:pPr>
            <a:r>
              <a:rPr lang="en-US" sz="2233" spc="44">
                <a:solidFill>
                  <a:srgbClr val="000000"/>
                </a:solidFill>
                <a:latin typeface="Montserrat"/>
              </a:rPr>
              <a:t>Objetivo: 2% de crecimiento</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32232"/>
        </a:solidFill>
      </p:bgPr>
    </p:bg>
    <p:spTree>
      <p:nvGrpSpPr>
        <p:cNvPr id="1" name=""/>
        <p:cNvGrpSpPr/>
        <p:nvPr/>
      </p:nvGrpSpPr>
      <p:grpSpPr>
        <a:xfrm>
          <a:off x="0" y="0"/>
          <a:ext cx="0" cy="0"/>
          <a:chOff x="0" y="0"/>
          <a:chExt cx="0" cy="0"/>
        </a:xfrm>
      </p:grpSpPr>
      <p:sp>
        <p:nvSpPr>
          <p:cNvPr name="AutoShape 2" id="2"/>
          <p:cNvSpPr/>
          <p:nvPr/>
        </p:nvSpPr>
        <p:spPr>
          <a:xfrm rot="0">
            <a:off x="4940584" y="6465400"/>
            <a:ext cx="13347416" cy="0"/>
          </a:xfrm>
          <a:prstGeom prst="line">
            <a:avLst/>
          </a:prstGeom>
          <a:ln cap="flat" w="28575">
            <a:solidFill>
              <a:srgbClr val="FFFFFF"/>
            </a:solidFill>
            <a:prstDash val="solid"/>
            <a:headEnd type="oval" len="lg" w="lg"/>
            <a:tailEnd type="none" len="sm" w="sm"/>
          </a:ln>
        </p:spPr>
      </p:sp>
      <p:sp>
        <p:nvSpPr>
          <p:cNvPr name="AutoShape 3" id="3"/>
          <p:cNvSpPr/>
          <p:nvPr/>
        </p:nvSpPr>
        <p:spPr>
          <a:xfrm rot="0">
            <a:off x="0" y="3285380"/>
            <a:ext cx="13347416" cy="0"/>
          </a:xfrm>
          <a:prstGeom prst="line">
            <a:avLst/>
          </a:prstGeom>
          <a:ln cap="flat" w="28575">
            <a:solidFill>
              <a:srgbClr val="FFFFFF"/>
            </a:solidFill>
            <a:prstDash val="solid"/>
            <a:headEnd type="none" len="sm" w="sm"/>
            <a:tailEnd type="oval" len="lg" w="lg"/>
          </a:ln>
        </p:spPr>
      </p:sp>
      <p:sp>
        <p:nvSpPr>
          <p:cNvPr name="TextBox 4" id="4"/>
          <p:cNvSpPr txBox="true"/>
          <p:nvPr/>
        </p:nvSpPr>
        <p:spPr>
          <a:xfrm rot="0">
            <a:off x="2625417" y="4223822"/>
            <a:ext cx="12318716" cy="1174676"/>
          </a:xfrm>
          <a:prstGeom prst="rect">
            <a:avLst/>
          </a:prstGeom>
        </p:spPr>
        <p:txBody>
          <a:bodyPr anchor="t" rtlCol="false" tIns="0" lIns="0" bIns="0" rIns="0">
            <a:spAutoFit/>
          </a:bodyPr>
          <a:lstStyle/>
          <a:p>
            <a:pPr algn="l">
              <a:lnSpc>
                <a:spcPts val="9200"/>
              </a:lnSpc>
            </a:pPr>
            <a:r>
              <a:rPr lang="en-US" sz="8000" spc="344">
                <a:solidFill>
                  <a:srgbClr val="FFFFFF"/>
                </a:solidFill>
                <a:latin typeface="Oswald"/>
              </a:rPr>
              <a:t>RUTA DE ACCIÓN</a:t>
            </a:r>
          </a:p>
        </p:txBody>
      </p:sp>
      <p:sp>
        <p:nvSpPr>
          <p:cNvPr name="TextBox 5" id="5"/>
          <p:cNvSpPr txBox="true"/>
          <p:nvPr/>
        </p:nvSpPr>
        <p:spPr>
          <a:xfrm rot="0">
            <a:off x="2625417" y="5487651"/>
            <a:ext cx="11526199" cy="613627"/>
          </a:xfrm>
          <a:prstGeom prst="rect">
            <a:avLst/>
          </a:prstGeom>
        </p:spPr>
        <p:txBody>
          <a:bodyPr anchor="t" rtlCol="false" tIns="0" lIns="0" bIns="0" rIns="0">
            <a:spAutoFit/>
          </a:bodyPr>
          <a:lstStyle/>
          <a:p>
            <a:pPr>
              <a:lnSpc>
                <a:spcPts val="4977"/>
              </a:lnSpc>
            </a:pPr>
            <a:r>
              <a:rPr lang="en-US" sz="3799" spc="75">
                <a:solidFill>
                  <a:srgbClr val="FFFFFF"/>
                </a:solidFill>
                <a:latin typeface="Montserrat"/>
              </a:rPr>
              <a:t>¿CÓMO LOGRAMOS NUESTRO OBJETIVO?</a:t>
            </a:r>
          </a:p>
        </p:txBody>
      </p:sp>
      <p:sp>
        <p:nvSpPr>
          <p:cNvPr name="TextBox 6" id="6"/>
          <p:cNvSpPr txBox="true"/>
          <p:nvPr/>
        </p:nvSpPr>
        <p:spPr>
          <a:xfrm rot="0">
            <a:off x="442957" y="3854852"/>
            <a:ext cx="1728747" cy="2388683"/>
          </a:xfrm>
          <a:prstGeom prst="rect">
            <a:avLst/>
          </a:prstGeom>
        </p:spPr>
        <p:txBody>
          <a:bodyPr anchor="t" rtlCol="false" tIns="0" lIns="0" bIns="0" rIns="0">
            <a:spAutoFit/>
          </a:bodyPr>
          <a:lstStyle/>
          <a:p>
            <a:pPr algn="ctr">
              <a:lnSpc>
                <a:spcPts val="18616"/>
              </a:lnSpc>
            </a:pPr>
            <a:r>
              <a:rPr lang="en-US" sz="16188" spc="696">
                <a:solidFill>
                  <a:srgbClr val="FFFFFF"/>
                </a:solidFill>
                <a:latin typeface="Oswald"/>
              </a:rPr>
              <a:t>5</a:t>
            </a:r>
          </a:p>
        </p:txBody>
      </p:sp>
      <p:sp>
        <p:nvSpPr>
          <p:cNvPr name="AutoShape 7" id="7"/>
          <p:cNvSpPr/>
          <p:nvPr/>
        </p:nvSpPr>
        <p:spPr>
          <a:xfrm rot="0">
            <a:off x="1952130" y="5124450"/>
            <a:ext cx="439149"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279284"/>
            <a:chOff x="0" y="0"/>
            <a:chExt cx="4816593" cy="863680"/>
          </a:xfrm>
        </p:grpSpPr>
        <p:sp>
          <p:nvSpPr>
            <p:cNvPr name="Freeform 3" id="3"/>
            <p:cNvSpPr/>
            <p:nvPr/>
          </p:nvSpPr>
          <p:spPr>
            <a:xfrm flipH="false" flipV="false" rot="0">
              <a:off x="0" y="0"/>
              <a:ext cx="4816592" cy="863680"/>
            </a:xfrm>
            <a:custGeom>
              <a:avLst/>
              <a:gdLst/>
              <a:ahLst/>
              <a:cxnLst/>
              <a:rect r="r" b="b" t="t" l="l"/>
              <a:pathLst>
                <a:path h="863680" w="4816592">
                  <a:moveTo>
                    <a:pt x="0" y="0"/>
                  </a:moveTo>
                  <a:lnTo>
                    <a:pt x="4816592" y="0"/>
                  </a:lnTo>
                  <a:lnTo>
                    <a:pt x="4816592" y="863680"/>
                  </a:lnTo>
                  <a:lnTo>
                    <a:pt x="0" y="863680"/>
                  </a:lnTo>
                  <a:close/>
                </a:path>
              </a:pathLst>
            </a:custGeom>
            <a:solidFill>
              <a:srgbClr val="13223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24"/>
                </a:lnSpc>
              </a:pPr>
            </a:p>
          </p:txBody>
        </p:sp>
      </p:grpSp>
      <p:sp>
        <p:nvSpPr>
          <p:cNvPr name="AutoShape 5" id="5"/>
          <p:cNvSpPr/>
          <p:nvPr/>
        </p:nvSpPr>
        <p:spPr>
          <a:xfrm rot="-5389766">
            <a:off x="1043978" y="6778379"/>
            <a:ext cx="7007747" cy="0"/>
          </a:xfrm>
          <a:prstGeom prst="line">
            <a:avLst/>
          </a:prstGeom>
          <a:ln cap="flat" w="9525">
            <a:solidFill>
              <a:srgbClr val="A6A6A6"/>
            </a:solidFill>
            <a:prstDash val="solid"/>
            <a:headEnd type="none" len="sm" w="sm"/>
            <a:tailEnd type="none" len="sm" w="sm"/>
          </a:ln>
        </p:spPr>
      </p:sp>
      <p:sp>
        <p:nvSpPr>
          <p:cNvPr name="AutoShape 6" id="6"/>
          <p:cNvSpPr/>
          <p:nvPr/>
        </p:nvSpPr>
        <p:spPr>
          <a:xfrm>
            <a:off x="5640142" y="6778365"/>
            <a:ext cx="7007716" cy="9525"/>
          </a:xfrm>
          <a:prstGeom prst="line">
            <a:avLst/>
          </a:prstGeom>
          <a:ln cap="flat" w="9525">
            <a:solidFill>
              <a:srgbClr val="A6A6A6"/>
            </a:solidFill>
            <a:prstDash val="solid"/>
            <a:headEnd type="none" len="sm" w="sm"/>
            <a:tailEnd type="none" len="sm" w="sm"/>
          </a:ln>
        </p:spPr>
      </p:sp>
      <p:sp>
        <p:nvSpPr>
          <p:cNvPr name="AutoShape 7" id="7"/>
          <p:cNvSpPr/>
          <p:nvPr/>
        </p:nvSpPr>
        <p:spPr>
          <a:xfrm rot="-5405561">
            <a:off x="10167121" y="6778380"/>
            <a:ext cx="7007740" cy="0"/>
          </a:xfrm>
          <a:prstGeom prst="line">
            <a:avLst/>
          </a:prstGeom>
          <a:ln cap="flat" w="9525">
            <a:solidFill>
              <a:srgbClr val="A6A6A6"/>
            </a:solidFill>
            <a:prstDash val="solid"/>
            <a:headEnd type="none" len="sm" w="sm"/>
            <a:tailEnd type="none" len="sm" w="sm"/>
          </a:ln>
        </p:spPr>
      </p:sp>
      <p:sp>
        <p:nvSpPr>
          <p:cNvPr name="Freeform 8" id="8"/>
          <p:cNvSpPr/>
          <p:nvPr/>
        </p:nvSpPr>
        <p:spPr>
          <a:xfrm flipH="false" flipV="false" rot="0">
            <a:off x="9563176" y="3864191"/>
            <a:ext cx="787469" cy="787469"/>
          </a:xfrm>
          <a:custGeom>
            <a:avLst/>
            <a:gdLst/>
            <a:ahLst/>
            <a:cxnLst/>
            <a:rect r="r" b="b" t="t" l="l"/>
            <a:pathLst>
              <a:path h="787469" w="787469">
                <a:moveTo>
                  <a:pt x="0" y="0"/>
                </a:moveTo>
                <a:lnTo>
                  <a:pt x="787469" y="0"/>
                </a:lnTo>
                <a:lnTo>
                  <a:pt x="787469" y="787469"/>
                </a:lnTo>
                <a:lnTo>
                  <a:pt x="0" y="787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205296" y="3864191"/>
            <a:ext cx="767424" cy="787469"/>
          </a:xfrm>
          <a:custGeom>
            <a:avLst/>
            <a:gdLst/>
            <a:ahLst/>
            <a:cxnLst/>
            <a:rect r="r" b="b" t="t" l="l"/>
            <a:pathLst>
              <a:path h="787469" w="767424">
                <a:moveTo>
                  <a:pt x="0" y="0"/>
                </a:moveTo>
                <a:lnTo>
                  <a:pt x="767425" y="0"/>
                </a:lnTo>
                <a:lnTo>
                  <a:pt x="767425" y="787469"/>
                </a:lnTo>
                <a:lnTo>
                  <a:pt x="0" y="7874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67888" y="3864191"/>
            <a:ext cx="787469" cy="787469"/>
          </a:xfrm>
          <a:custGeom>
            <a:avLst/>
            <a:gdLst/>
            <a:ahLst/>
            <a:cxnLst/>
            <a:rect r="r" b="b" t="t" l="l"/>
            <a:pathLst>
              <a:path h="787469" w="787469">
                <a:moveTo>
                  <a:pt x="0" y="0"/>
                </a:moveTo>
                <a:lnTo>
                  <a:pt x="787468" y="0"/>
                </a:lnTo>
                <a:lnTo>
                  <a:pt x="787468" y="787469"/>
                </a:lnTo>
                <a:lnTo>
                  <a:pt x="0" y="787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5085106" y="3864191"/>
            <a:ext cx="739704" cy="752704"/>
          </a:xfrm>
          <a:custGeom>
            <a:avLst/>
            <a:gdLst/>
            <a:ahLst/>
            <a:cxnLst/>
            <a:rect r="r" b="b" t="t" l="l"/>
            <a:pathLst>
              <a:path h="752704" w="739704">
                <a:moveTo>
                  <a:pt x="0" y="0"/>
                </a:moveTo>
                <a:lnTo>
                  <a:pt x="739704" y="0"/>
                </a:lnTo>
                <a:lnTo>
                  <a:pt x="739704" y="752704"/>
                </a:lnTo>
                <a:lnTo>
                  <a:pt x="0" y="7527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28700" y="1066800"/>
            <a:ext cx="13103867" cy="1174676"/>
          </a:xfrm>
          <a:prstGeom prst="rect">
            <a:avLst/>
          </a:prstGeom>
        </p:spPr>
        <p:txBody>
          <a:bodyPr anchor="t" rtlCol="false" tIns="0" lIns="0" bIns="0" rIns="0">
            <a:spAutoFit/>
          </a:bodyPr>
          <a:lstStyle/>
          <a:p>
            <a:pPr algn="l">
              <a:lnSpc>
                <a:spcPts val="9200"/>
              </a:lnSpc>
            </a:pPr>
            <a:r>
              <a:rPr lang="en-US" sz="8000">
                <a:solidFill>
                  <a:srgbClr val="FFFFFF"/>
                </a:solidFill>
                <a:latin typeface="Oswald"/>
              </a:rPr>
              <a:t>RUTA DE ACCIÓN</a:t>
            </a:r>
          </a:p>
        </p:txBody>
      </p:sp>
      <p:sp>
        <p:nvSpPr>
          <p:cNvPr name="TextBox 13" id="13"/>
          <p:cNvSpPr txBox="true"/>
          <p:nvPr/>
        </p:nvSpPr>
        <p:spPr>
          <a:xfrm rot="0">
            <a:off x="1028700" y="2287491"/>
            <a:ext cx="11213639" cy="444388"/>
          </a:xfrm>
          <a:prstGeom prst="rect">
            <a:avLst/>
          </a:prstGeom>
        </p:spPr>
        <p:txBody>
          <a:bodyPr anchor="t" rtlCol="false" tIns="0" lIns="0" bIns="0" rIns="0">
            <a:spAutoFit/>
          </a:bodyPr>
          <a:lstStyle/>
          <a:p>
            <a:pPr>
              <a:lnSpc>
                <a:spcPts val="3624"/>
              </a:lnSpc>
            </a:pPr>
            <a:r>
              <a:rPr lang="en-US" sz="2499" spc="234">
                <a:solidFill>
                  <a:srgbClr val="FFFFFF"/>
                </a:solidFill>
                <a:latin typeface="Glacial Indifference"/>
              </a:rPr>
              <a:t>¿QUÉ VAMOS A HACER PARA CONSEGUIR NUESTRO OBJETIVO?</a:t>
            </a:r>
          </a:p>
        </p:txBody>
      </p:sp>
      <p:sp>
        <p:nvSpPr>
          <p:cNvPr name="TextBox 14" id="14"/>
          <p:cNvSpPr txBox="true"/>
          <p:nvPr/>
        </p:nvSpPr>
        <p:spPr>
          <a:xfrm rot="0">
            <a:off x="667888" y="5566499"/>
            <a:ext cx="3262319" cy="407778"/>
          </a:xfrm>
          <a:prstGeom prst="rect">
            <a:avLst/>
          </a:prstGeom>
        </p:spPr>
        <p:txBody>
          <a:bodyPr anchor="t" rtlCol="false" tIns="0" lIns="0" bIns="0" rIns="0">
            <a:spAutoFit/>
          </a:bodyPr>
          <a:lstStyle/>
          <a:p>
            <a:pPr>
              <a:lnSpc>
                <a:spcPts val="3315"/>
              </a:lnSpc>
            </a:pPr>
            <a:r>
              <a:rPr lang="en-US" sz="2286" spc="214">
                <a:solidFill>
                  <a:srgbClr val="000000"/>
                </a:solidFill>
                <a:latin typeface="Glacial Indifference"/>
              </a:rPr>
              <a:t>TÍTULAR</a:t>
            </a:r>
          </a:p>
        </p:txBody>
      </p:sp>
      <p:sp>
        <p:nvSpPr>
          <p:cNvPr name="TextBox 15" id="15"/>
          <p:cNvSpPr txBox="true"/>
          <p:nvPr/>
        </p:nvSpPr>
        <p:spPr>
          <a:xfrm rot="0">
            <a:off x="667888" y="6076385"/>
            <a:ext cx="3492232" cy="2842266"/>
          </a:xfrm>
          <a:prstGeom prst="rect">
            <a:avLst/>
          </a:prstGeom>
        </p:spPr>
        <p:txBody>
          <a:bodyPr anchor="t" rtlCol="false" tIns="0" lIns="0" bIns="0" rIns="0">
            <a:spAutoFit/>
          </a:bodyPr>
          <a:lstStyle/>
          <a:p>
            <a:pPr marL="0" indent="0" lvl="0">
              <a:lnSpc>
                <a:spcPts val="2546"/>
              </a:lnSpc>
              <a:spcBef>
                <a:spcPct val="0"/>
              </a:spcBef>
            </a:pPr>
            <a:r>
              <a:rPr lang="en-US" sz="1943" spc="38"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16" id="16"/>
          <p:cNvSpPr txBox="true"/>
          <p:nvPr/>
        </p:nvSpPr>
        <p:spPr>
          <a:xfrm rot="0">
            <a:off x="667888" y="4956460"/>
            <a:ext cx="3492232" cy="387694"/>
          </a:xfrm>
          <a:prstGeom prst="rect">
            <a:avLst/>
          </a:prstGeom>
        </p:spPr>
        <p:txBody>
          <a:bodyPr anchor="t" rtlCol="false" tIns="0" lIns="0" bIns="0" rIns="0">
            <a:spAutoFit/>
          </a:bodyPr>
          <a:lstStyle/>
          <a:p>
            <a:pPr>
              <a:lnSpc>
                <a:spcPts val="3094"/>
              </a:lnSpc>
            </a:pPr>
            <a:r>
              <a:rPr lang="en-US" sz="2690">
                <a:solidFill>
                  <a:srgbClr val="000000"/>
                </a:solidFill>
                <a:latin typeface="Oswald"/>
              </a:rPr>
              <a:t>ACCIÓN NO. 1</a:t>
            </a:r>
          </a:p>
        </p:txBody>
      </p:sp>
      <p:sp>
        <p:nvSpPr>
          <p:cNvPr name="TextBox 17" id="17"/>
          <p:cNvSpPr txBox="true"/>
          <p:nvPr/>
        </p:nvSpPr>
        <p:spPr>
          <a:xfrm rot="0">
            <a:off x="5085106" y="5566499"/>
            <a:ext cx="3262319" cy="407778"/>
          </a:xfrm>
          <a:prstGeom prst="rect">
            <a:avLst/>
          </a:prstGeom>
        </p:spPr>
        <p:txBody>
          <a:bodyPr anchor="t" rtlCol="false" tIns="0" lIns="0" bIns="0" rIns="0">
            <a:spAutoFit/>
          </a:bodyPr>
          <a:lstStyle/>
          <a:p>
            <a:pPr>
              <a:lnSpc>
                <a:spcPts val="3315"/>
              </a:lnSpc>
            </a:pPr>
            <a:r>
              <a:rPr lang="en-US" sz="2286" spc="214">
                <a:solidFill>
                  <a:srgbClr val="000000"/>
                </a:solidFill>
                <a:latin typeface="Glacial Indifference"/>
              </a:rPr>
              <a:t>TÍTULAR</a:t>
            </a:r>
          </a:p>
        </p:txBody>
      </p:sp>
      <p:sp>
        <p:nvSpPr>
          <p:cNvPr name="TextBox 18" id="18"/>
          <p:cNvSpPr txBox="true"/>
          <p:nvPr/>
        </p:nvSpPr>
        <p:spPr>
          <a:xfrm rot="0">
            <a:off x="5085106" y="6076385"/>
            <a:ext cx="3492232" cy="2842266"/>
          </a:xfrm>
          <a:prstGeom prst="rect">
            <a:avLst/>
          </a:prstGeom>
        </p:spPr>
        <p:txBody>
          <a:bodyPr anchor="t" rtlCol="false" tIns="0" lIns="0" bIns="0" rIns="0">
            <a:spAutoFit/>
          </a:bodyPr>
          <a:lstStyle/>
          <a:p>
            <a:pPr marL="0" indent="0" lvl="0">
              <a:lnSpc>
                <a:spcPts val="2546"/>
              </a:lnSpc>
              <a:spcBef>
                <a:spcPct val="0"/>
              </a:spcBef>
            </a:pPr>
            <a:r>
              <a:rPr lang="en-US" sz="1943" spc="38"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19" id="19"/>
          <p:cNvSpPr txBox="true"/>
          <p:nvPr/>
        </p:nvSpPr>
        <p:spPr>
          <a:xfrm rot="0">
            <a:off x="5085106" y="4956460"/>
            <a:ext cx="3492232" cy="387694"/>
          </a:xfrm>
          <a:prstGeom prst="rect">
            <a:avLst/>
          </a:prstGeom>
        </p:spPr>
        <p:txBody>
          <a:bodyPr anchor="t" rtlCol="false" tIns="0" lIns="0" bIns="0" rIns="0">
            <a:spAutoFit/>
          </a:bodyPr>
          <a:lstStyle/>
          <a:p>
            <a:pPr>
              <a:lnSpc>
                <a:spcPts val="3094"/>
              </a:lnSpc>
            </a:pPr>
            <a:r>
              <a:rPr lang="en-US" sz="2690">
                <a:solidFill>
                  <a:srgbClr val="000000"/>
                </a:solidFill>
                <a:latin typeface="Oswald"/>
              </a:rPr>
              <a:t>ACCIÓN NO. 2</a:t>
            </a:r>
          </a:p>
        </p:txBody>
      </p:sp>
      <p:sp>
        <p:nvSpPr>
          <p:cNvPr name="TextBox 20" id="20"/>
          <p:cNvSpPr txBox="true"/>
          <p:nvPr/>
        </p:nvSpPr>
        <p:spPr>
          <a:xfrm rot="0">
            <a:off x="9563176" y="5566499"/>
            <a:ext cx="3262319" cy="407778"/>
          </a:xfrm>
          <a:prstGeom prst="rect">
            <a:avLst/>
          </a:prstGeom>
        </p:spPr>
        <p:txBody>
          <a:bodyPr anchor="t" rtlCol="false" tIns="0" lIns="0" bIns="0" rIns="0">
            <a:spAutoFit/>
          </a:bodyPr>
          <a:lstStyle/>
          <a:p>
            <a:pPr>
              <a:lnSpc>
                <a:spcPts val="3315"/>
              </a:lnSpc>
            </a:pPr>
            <a:r>
              <a:rPr lang="en-US" sz="2286" spc="214">
                <a:solidFill>
                  <a:srgbClr val="000000"/>
                </a:solidFill>
                <a:latin typeface="Glacial Indifference"/>
              </a:rPr>
              <a:t>TÍTULAR</a:t>
            </a:r>
          </a:p>
        </p:txBody>
      </p:sp>
      <p:sp>
        <p:nvSpPr>
          <p:cNvPr name="TextBox 21" id="21"/>
          <p:cNvSpPr txBox="true"/>
          <p:nvPr/>
        </p:nvSpPr>
        <p:spPr>
          <a:xfrm rot="0">
            <a:off x="9563176" y="6076385"/>
            <a:ext cx="3492232" cy="2842266"/>
          </a:xfrm>
          <a:prstGeom prst="rect">
            <a:avLst/>
          </a:prstGeom>
        </p:spPr>
        <p:txBody>
          <a:bodyPr anchor="t" rtlCol="false" tIns="0" lIns="0" bIns="0" rIns="0">
            <a:spAutoFit/>
          </a:bodyPr>
          <a:lstStyle/>
          <a:p>
            <a:pPr marL="0" indent="0" lvl="0">
              <a:lnSpc>
                <a:spcPts val="2546"/>
              </a:lnSpc>
              <a:spcBef>
                <a:spcPct val="0"/>
              </a:spcBef>
            </a:pPr>
            <a:r>
              <a:rPr lang="en-US" sz="1943" spc="38"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22" id="22"/>
          <p:cNvSpPr txBox="true"/>
          <p:nvPr/>
        </p:nvSpPr>
        <p:spPr>
          <a:xfrm rot="0">
            <a:off x="9563176" y="4956460"/>
            <a:ext cx="3492232" cy="387694"/>
          </a:xfrm>
          <a:prstGeom prst="rect">
            <a:avLst/>
          </a:prstGeom>
        </p:spPr>
        <p:txBody>
          <a:bodyPr anchor="t" rtlCol="false" tIns="0" lIns="0" bIns="0" rIns="0">
            <a:spAutoFit/>
          </a:bodyPr>
          <a:lstStyle/>
          <a:p>
            <a:pPr>
              <a:lnSpc>
                <a:spcPts val="3094"/>
              </a:lnSpc>
            </a:pPr>
            <a:r>
              <a:rPr lang="en-US" sz="2690">
                <a:solidFill>
                  <a:srgbClr val="000000"/>
                </a:solidFill>
                <a:latin typeface="Oswald"/>
              </a:rPr>
              <a:t>ACCIÓN NO. 3</a:t>
            </a:r>
          </a:p>
        </p:txBody>
      </p:sp>
      <p:sp>
        <p:nvSpPr>
          <p:cNvPr name="TextBox 23" id="23"/>
          <p:cNvSpPr txBox="true"/>
          <p:nvPr/>
        </p:nvSpPr>
        <p:spPr>
          <a:xfrm rot="0">
            <a:off x="14137405" y="5566499"/>
            <a:ext cx="3262319" cy="407778"/>
          </a:xfrm>
          <a:prstGeom prst="rect">
            <a:avLst/>
          </a:prstGeom>
        </p:spPr>
        <p:txBody>
          <a:bodyPr anchor="t" rtlCol="false" tIns="0" lIns="0" bIns="0" rIns="0">
            <a:spAutoFit/>
          </a:bodyPr>
          <a:lstStyle/>
          <a:p>
            <a:pPr>
              <a:lnSpc>
                <a:spcPts val="3315"/>
              </a:lnSpc>
            </a:pPr>
            <a:r>
              <a:rPr lang="en-US" sz="2286" spc="214">
                <a:solidFill>
                  <a:srgbClr val="000000"/>
                </a:solidFill>
                <a:latin typeface="Glacial Indifference"/>
              </a:rPr>
              <a:t>TÍTULAR</a:t>
            </a:r>
          </a:p>
        </p:txBody>
      </p:sp>
      <p:sp>
        <p:nvSpPr>
          <p:cNvPr name="TextBox 24" id="24"/>
          <p:cNvSpPr txBox="true"/>
          <p:nvPr/>
        </p:nvSpPr>
        <p:spPr>
          <a:xfrm rot="0">
            <a:off x="14137405" y="6076385"/>
            <a:ext cx="3492232" cy="2842266"/>
          </a:xfrm>
          <a:prstGeom prst="rect">
            <a:avLst/>
          </a:prstGeom>
        </p:spPr>
        <p:txBody>
          <a:bodyPr anchor="t" rtlCol="false" tIns="0" lIns="0" bIns="0" rIns="0">
            <a:spAutoFit/>
          </a:bodyPr>
          <a:lstStyle/>
          <a:p>
            <a:pPr marL="0" indent="0" lvl="0">
              <a:lnSpc>
                <a:spcPts val="2546"/>
              </a:lnSpc>
              <a:spcBef>
                <a:spcPct val="0"/>
              </a:spcBef>
            </a:pPr>
            <a:r>
              <a:rPr lang="en-US" sz="1943" spc="38"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25" id="25"/>
          <p:cNvSpPr txBox="true"/>
          <p:nvPr/>
        </p:nvSpPr>
        <p:spPr>
          <a:xfrm rot="0">
            <a:off x="14137405" y="4956460"/>
            <a:ext cx="3492232" cy="387694"/>
          </a:xfrm>
          <a:prstGeom prst="rect">
            <a:avLst/>
          </a:prstGeom>
        </p:spPr>
        <p:txBody>
          <a:bodyPr anchor="t" rtlCol="false" tIns="0" lIns="0" bIns="0" rIns="0">
            <a:spAutoFit/>
          </a:bodyPr>
          <a:lstStyle/>
          <a:p>
            <a:pPr>
              <a:lnSpc>
                <a:spcPts val="3094"/>
              </a:lnSpc>
            </a:pPr>
            <a:r>
              <a:rPr lang="en-US" sz="2690">
                <a:solidFill>
                  <a:srgbClr val="000000"/>
                </a:solidFill>
                <a:latin typeface="Oswald"/>
              </a:rPr>
              <a:t>ACCIÓN NO. 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3223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756249"/>
            <a:ext cx="3822006" cy="3812451"/>
          </a:xfrm>
          <a:custGeom>
            <a:avLst/>
            <a:gdLst/>
            <a:ahLst/>
            <a:cxnLst/>
            <a:rect r="r" b="b" t="t" l="l"/>
            <a:pathLst>
              <a:path h="3812451" w="3822006">
                <a:moveTo>
                  <a:pt x="0" y="0"/>
                </a:moveTo>
                <a:lnTo>
                  <a:pt x="3822006" y="0"/>
                </a:lnTo>
                <a:lnTo>
                  <a:pt x="3822006" y="3812450"/>
                </a:lnTo>
                <a:lnTo>
                  <a:pt x="0" y="3812450"/>
                </a:lnTo>
                <a:lnTo>
                  <a:pt x="0" y="0"/>
                </a:lnTo>
                <a:close/>
              </a:path>
            </a:pathLst>
          </a:custGeom>
          <a:blipFill>
            <a:blip r:embed="rId2"/>
            <a:stretch>
              <a:fillRect l="0" t="0" r="0" b="0"/>
            </a:stretch>
          </a:blipFill>
        </p:spPr>
      </p:sp>
      <p:grpSp>
        <p:nvGrpSpPr>
          <p:cNvPr name="Group 3" id="3"/>
          <p:cNvGrpSpPr/>
          <p:nvPr/>
        </p:nvGrpSpPr>
        <p:grpSpPr>
          <a:xfrm rot="0">
            <a:off x="1028700" y="5734859"/>
            <a:ext cx="10732976" cy="1080103"/>
            <a:chOff x="0" y="0"/>
            <a:chExt cx="14310634" cy="1440137"/>
          </a:xfrm>
        </p:grpSpPr>
        <p:sp>
          <p:nvSpPr>
            <p:cNvPr name="TextBox 4" id="4"/>
            <p:cNvSpPr txBox="true"/>
            <p:nvPr/>
          </p:nvSpPr>
          <p:spPr>
            <a:xfrm rot="0">
              <a:off x="0" y="-85725"/>
              <a:ext cx="12918651" cy="713350"/>
            </a:xfrm>
            <a:prstGeom prst="rect">
              <a:avLst/>
            </a:prstGeom>
          </p:spPr>
          <p:txBody>
            <a:bodyPr anchor="t" rtlCol="false" tIns="0" lIns="0" bIns="0" rIns="0">
              <a:spAutoFit/>
            </a:bodyPr>
            <a:lstStyle/>
            <a:p>
              <a:pPr algn="l">
                <a:lnSpc>
                  <a:spcPts val="4517"/>
                </a:lnSpc>
              </a:pPr>
              <a:r>
                <a:rPr lang="en-US" sz="3115" spc="292">
                  <a:solidFill>
                    <a:srgbClr val="FFFFFF"/>
                  </a:solidFill>
                  <a:latin typeface="Glacial Indifference"/>
                </a:rPr>
                <a:t>BORCELLE STUDIO</a:t>
              </a:r>
            </a:p>
          </p:txBody>
        </p:sp>
        <p:sp>
          <p:nvSpPr>
            <p:cNvPr name="TextBox 5" id="5"/>
            <p:cNvSpPr txBox="true"/>
            <p:nvPr/>
          </p:nvSpPr>
          <p:spPr>
            <a:xfrm rot="0">
              <a:off x="0" y="929638"/>
              <a:ext cx="14310634" cy="510499"/>
            </a:xfrm>
            <a:prstGeom prst="rect">
              <a:avLst/>
            </a:prstGeom>
          </p:spPr>
          <p:txBody>
            <a:bodyPr anchor="t" rtlCol="false" tIns="0" lIns="0" bIns="0" rIns="0">
              <a:spAutoFit/>
            </a:bodyPr>
            <a:lstStyle/>
            <a:p>
              <a:pPr>
                <a:lnSpc>
                  <a:spcPts val="3265"/>
                </a:lnSpc>
              </a:pPr>
              <a:r>
                <a:rPr lang="en-US" sz="2492" spc="49">
                  <a:solidFill>
                    <a:srgbClr val="FFFFFF"/>
                  </a:solidFill>
                  <a:latin typeface="Montserrat"/>
                </a:rPr>
                <a:t>Sandra Haro</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132232"/>
        </a:solidFill>
      </p:bgPr>
    </p:bg>
    <p:spTree>
      <p:nvGrpSpPr>
        <p:cNvPr id="1" name=""/>
        <p:cNvGrpSpPr/>
        <p:nvPr/>
      </p:nvGrpSpPr>
      <p:grpSpPr>
        <a:xfrm>
          <a:off x="0" y="0"/>
          <a:ext cx="0" cy="0"/>
          <a:chOff x="0" y="0"/>
          <a:chExt cx="0" cy="0"/>
        </a:xfrm>
      </p:grpSpPr>
      <p:sp>
        <p:nvSpPr>
          <p:cNvPr name="AutoShape 2" id="2"/>
          <p:cNvSpPr/>
          <p:nvPr/>
        </p:nvSpPr>
        <p:spPr>
          <a:xfrm rot="-5400000">
            <a:off x="2410379" y="4056483"/>
            <a:ext cx="8122491" cy="0"/>
          </a:xfrm>
          <a:prstGeom prst="line">
            <a:avLst/>
          </a:prstGeom>
          <a:ln cap="flat" w="9525">
            <a:solidFill>
              <a:srgbClr val="FFFFFF"/>
            </a:solidFill>
            <a:prstDash val="solid"/>
            <a:headEnd type="none" len="sm" w="sm"/>
            <a:tailEnd type="none" len="sm" w="sm"/>
          </a:ln>
        </p:spPr>
      </p:sp>
      <p:grpSp>
        <p:nvGrpSpPr>
          <p:cNvPr name="Group 3" id="3"/>
          <p:cNvGrpSpPr/>
          <p:nvPr/>
        </p:nvGrpSpPr>
        <p:grpSpPr>
          <a:xfrm rot="0">
            <a:off x="6334823" y="2164509"/>
            <a:ext cx="264078" cy="264078"/>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624"/>
                </a:lnSpc>
              </a:pPr>
            </a:p>
          </p:txBody>
        </p:sp>
      </p:grpSp>
      <p:sp>
        <p:nvSpPr>
          <p:cNvPr name="TextBox 6" id="6"/>
          <p:cNvSpPr txBox="true"/>
          <p:nvPr/>
        </p:nvSpPr>
        <p:spPr>
          <a:xfrm rot="0">
            <a:off x="1028700" y="2202609"/>
            <a:ext cx="5199431" cy="2336651"/>
          </a:xfrm>
          <a:prstGeom prst="rect">
            <a:avLst/>
          </a:prstGeom>
        </p:spPr>
        <p:txBody>
          <a:bodyPr anchor="t" rtlCol="false" tIns="0" lIns="0" bIns="0" rIns="0">
            <a:spAutoFit/>
          </a:bodyPr>
          <a:lstStyle/>
          <a:p>
            <a:pPr algn="l">
              <a:lnSpc>
                <a:spcPts val="9200"/>
              </a:lnSpc>
            </a:pPr>
            <a:r>
              <a:rPr lang="en-US" sz="8000">
                <a:solidFill>
                  <a:srgbClr val="FFFFFF"/>
                </a:solidFill>
                <a:latin typeface="Oswald"/>
              </a:rPr>
              <a:t>ÍNDICE DEL DOCUMENTO</a:t>
            </a:r>
          </a:p>
        </p:txBody>
      </p:sp>
      <p:sp>
        <p:nvSpPr>
          <p:cNvPr name="TextBox 7" id="7"/>
          <p:cNvSpPr txBox="true"/>
          <p:nvPr/>
        </p:nvSpPr>
        <p:spPr>
          <a:xfrm rot="0">
            <a:off x="6824213" y="2097834"/>
            <a:ext cx="7929515" cy="444388"/>
          </a:xfrm>
          <a:prstGeom prst="rect">
            <a:avLst/>
          </a:prstGeom>
        </p:spPr>
        <p:txBody>
          <a:bodyPr anchor="t" rtlCol="false" tIns="0" lIns="0" bIns="0" rIns="0">
            <a:spAutoFit/>
          </a:bodyPr>
          <a:lstStyle/>
          <a:p>
            <a:pPr>
              <a:lnSpc>
                <a:spcPts val="3624"/>
              </a:lnSpc>
            </a:pPr>
            <a:r>
              <a:rPr lang="en-US" sz="2499" spc="234">
                <a:solidFill>
                  <a:srgbClr val="FFFFFF"/>
                </a:solidFill>
                <a:latin typeface="Glacial Indifference"/>
              </a:rPr>
              <a:t>INTRODUCCIÓN</a:t>
            </a:r>
          </a:p>
        </p:txBody>
      </p:sp>
      <p:sp>
        <p:nvSpPr>
          <p:cNvPr name="TextBox 8" id="8"/>
          <p:cNvSpPr txBox="true"/>
          <p:nvPr/>
        </p:nvSpPr>
        <p:spPr>
          <a:xfrm rot="0">
            <a:off x="7339370" y="2675920"/>
            <a:ext cx="5199431" cy="314811"/>
          </a:xfrm>
          <a:prstGeom prst="rect">
            <a:avLst/>
          </a:prstGeom>
        </p:spPr>
        <p:txBody>
          <a:bodyPr anchor="t" rtlCol="false" tIns="0" lIns="0" bIns="0" rIns="0">
            <a:spAutoFit/>
          </a:bodyPr>
          <a:lstStyle/>
          <a:p>
            <a:pPr>
              <a:lnSpc>
                <a:spcPts val="2620"/>
              </a:lnSpc>
            </a:pPr>
            <a:r>
              <a:rPr lang="en-US" sz="2000" spc="40">
                <a:solidFill>
                  <a:srgbClr val="FFFFFF"/>
                </a:solidFill>
                <a:latin typeface="Montserrat"/>
              </a:rPr>
              <a:t>Nuestra metodología</a:t>
            </a:r>
          </a:p>
        </p:txBody>
      </p:sp>
      <p:sp>
        <p:nvSpPr>
          <p:cNvPr name="TextBox 9" id="9"/>
          <p:cNvSpPr txBox="true"/>
          <p:nvPr/>
        </p:nvSpPr>
        <p:spPr>
          <a:xfrm rot="0">
            <a:off x="6824213" y="3380774"/>
            <a:ext cx="7929515" cy="444388"/>
          </a:xfrm>
          <a:prstGeom prst="rect">
            <a:avLst/>
          </a:prstGeom>
        </p:spPr>
        <p:txBody>
          <a:bodyPr anchor="t" rtlCol="false" tIns="0" lIns="0" bIns="0" rIns="0">
            <a:spAutoFit/>
          </a:bodyPr>
          <a:lstStyle/>
          <a:p>
            <a:pPr>
              <a:lnSpc>
                <a:spcPts val="3624"/>
              </a:lnSpc>
            </a:pPr>
            <a:r>
              <a:rPr lang="en-US" sz="2499" spc="234">
                <a:solidFill>
                  <a:srgbClr val="FFFFFF"/>
                </a:solidFill>
                <a:latin typeface="Glacial Indifference"/>
              </a:rPr>
              <a:t>ACTUALIDAD</a:t>
            </a:r>
          </a:p>
        </p:txBody>
      </p:sp>
      <p:sp>
        <p:nvSpPr>
          <p:cNvPr name="TextBox 10" id="10"/>
          <p:cNvSpPr txBox="true"/>
          <p:nvPr/>
        </p:nvSpPr>
        <p:spPr>
          <a:xfrm rot="0">
            <a:off x="7339370" y="3958860"/>
            <a:ext cx="5199431" cy="314811"/>
          </a:xfrm>
          <a:prstGeom prst="rect">
            <a:avLst/>
          </a:prstGeom>
        </p:spPr>
        <p:txBody>
          <a:bodyPr anchor="t" rtlCol="false" tIns="0" lIns="0" bIns="0" rIns="0">
            <a:spAutoFit/>
          </a:bodyPr>
          <a:lstStyle/>
          <a:p>
            <a:pPr>
              <a:lnSpc>
                <a:spcPts val="2620"/>
              </a:lnSpc>
            </a:pPr>
            <a:r>
              <a:rPr lang="en-US" sz="2000" spc="40">
                <a:solidFill>
                  <a:srgbClr val="FFFFFF"/>
                </a:solidFill>
                <a:latin typeface="Montserrat"/>
              </a:rPr>
              <a:t>¿De dónde partimos?</a:t>
            </a:r>
          </a:p>
        </p:txBody>
      </p:sp>
      <p:sp>
        <p:nvSpPr>
          <p:cNvPr name="TextBox 11" id="11"/>
          <p:cNvSpPr txBox="true"/>
          <p:nvPr/>
        </p:nvSpPr>
        <p:spPr>
          <a:xfrm rot="0">
            <a:off x="6824213" y="4663714"/>
            <a:ext cx="7929515" cy="444388"/>
          </a:xfrm>
          <a:prstGeom prst="rect">
            <a:avLst/>
          </a:prstGeom>
        </p:spPr>
        <p:txBody>
          <a:bodyPr anchor="t" rtlCol="false" tIns="0" lIns="0" bIns="0" rIns="0">
            <a:spAutoFit/>
          </a:bodyPr>
          <a:lstStyle/>
          <a:p>
            <a:pPr>
              <a:lnSpc>
                <a:spcPts val="3624"/>
              </a:lnSpc>
            </a:pPr>
            <a:r>
              <a:rPr lang="en-US" sz="2499" spc="234">
                <a:solidFill>
                  <a:srgbClr val="FFFFFF"/>
                </a:solidFill>
                <a:latin typeface="Glacial Indifference"/>
              </a:rPr>
              <a:t>DESCUBRIMIENTOS</a:t>
            </a:r>
          </a:p>
        </p:txBody>
      </p:sp>
      <p:sp>
        <p:nvSpPr>
          <p:cNvPr name="TextBox 12" id="12"/>
          <p:cNvSpPr txBox="true"/>
          <p:nvPr/>
        </p:nvSpPr>
        <p:spPr>
          <a:xfrm rot="0">
            <a:off x="7339370" y="5241800"/>
            <a:ext cx="5199431" cy="314811"/>
          </a:xfrm>
          <a:prstGeom prst="rect">
            <a:avLst/>
          </a:prstGeom>
        </p:spPr>
        <p:txBody>
          <a:bodyPr anchor="t" rtlCol="false" tIns="0" lIns="0" bIns="0" rIns="0">
            <a:spAutoFit/>
          </a:bodyPr>
          <a:lstStyle/>
          <a:p>
            <a:pPr>
              <a:lnSpc>
                <a:spcPts val="2620"/>
              </a:lnSpc>
            </a:pPr>
            <a:r>
              <a:rPr lang="en-US" sz="2000" spc="40">
                <a:solidFill>
                  <a:srgbClr val="FFFFFF"/>
                </a:solidFill>
                <a:latin typeface="Montserrat"/>
              </a:rPr>
              <a:t>¿Qué podemos inferir?</a:t>
            </a:r>
          </a:p>
        </p:txBody>
      </p:sp>
      <p:sp>
        <p:nvSpPr>
          <p:cNvPr name="TextBox 13" id="13"/>
          <p:cNvSpPr txBox="true"/>
          <p:nvPr/>
        </p:nvSpPr>
        <p:spPr>
          <a:xfrm rot="0">
            <a:off x="6824213" y="5946654"/>
            <a:ext cx="7929515" cy="444388"/>
          </a:xfrm>
          <a:prstGeom prst="rect">
            <a:avLst/>
          </a:prstGeom>
        </p:spPr>
        <p:txBody>
          <a:bodyPr anchor="t" rtlCol="false" tIns="0" lIns="0" bIns="0" rIns="0">
            <a:spAutoFit/>
          </a:bodyPr>
          <a:lstStyle/>
          <a:p>
            <a:pPr>
              <a:lnSpc>
                <a:spcPts val="3624"/>
              </a:lnSpc>
            </a:pPr>
            <a:r>
              <a:rPr lang="en-US" sz="2499" spc="234">
                <a:solidFill>
                  <a:srgbClr val="FFFFFF"/>
                </a:solidFill>
                <a:latin typeface="Glacial Indifference"/>
              </a:rPr>
              <a:t>META FINAL</a:t>
            </a:r>
          </a:p>
        </p:txBody>
      </p:sp>
      <p:sp>
        <p:nvSpPr>
          <p:cNvPr name="TextBox 14" id="14"/>
          <p:cNvSpPr txBox="true"/>
          <p:nvPr/>
        </p:nvSpPr>
        <p:spPr>
          <a:xfrm rot="0">
            <a:off x="7339370" y="6524740"/>
            <a:ext cx="5199431" cy="314811"/>
          </a:xfrm>
          <a:prstGeom prst="rect">
            <a:avLst/>
          </a:prstGeom>
        </p:spPr>
        <p:txBody>
          <a:bodyPr anchor="t" rtlCol="false" tIns="0" lIns="0" bIns="0" rIns="0">
            <a:spAutoFit/>
          </a:bodyPr>
          <a:lstStyle/>
          <a:p>
            <a:pPr>
              <a:lnSpc>
                <a:spcPts val="2620"/>
              </a:lnSpc>
            </a:pPr>
            <a:r>
              <a:rPr lang="en-US" sz="2000" spc="40">
                <a:solidFill>
                  <a:srgbClr val="FFFFFF"/>
                </a:solidFill>
                <a:latin typeface="Montserrat"/>
              </a:rPr>
              <a:t>¿A dónde queremos llegar?</a:t>
            </a:r>
          </a:p>
        </p:txBody>
      </p:sp>
      <p:sp>
        <p:nvSpPr>
          <p:cNvPr name="TextBox 15" id="15"/>
          <p:cNvSpPr txBox="true"/>
          <p:nvPr/>
        </p:nvSpPr>
        <p:spPr>
          <a:xfrm rot="0">
            <a:off x="6824213" y="7229594"/>
            <a:ext cx="7929515" cy="444388"/>
          </a:xfrm>
          <a:prstGeom prst="rect">
            <a:avLst/>
          </a:prstGeom>
        </p:spPr>
        <p:txBody>
          <a:bodyPr anchor="t" rtlCol="false" tIns="0" lIns="0" bIns="0" rIns="0">
            <a:spAutoFit/>
          </a:bodyPr>
          <a:lstStyle/>
          <a:p>
            <a:pPr>
              <a:lnSpc>
                <a:spcPts val="3624"/>
              </a:lnSpc>
            </a:pPr>
            <a:r>
              <a:rPr lang="en-US" sz="2499" spc="234">
                <a:solidFill>
                  <a:srgbClr val="FFFFFF"/>
                </a:solidFill>
                <a:latin typeface="Glacial Indifference"/>
              </a:rPr>
              <a:t>RUTA DE ACCIÓN</a:t>
            </a:r>
          </a:p>
        </p:txBody>
      </p:sp>
      <p:sp>
        <p:nvSpPr>
          <p:cNvPr name="TextBox 16" id="16"/>
          <p:cNvSpPr txBox="true"/>
          <p:nvPr/>
        </p:nvSpPr>
        <p:spPr>
          <a:xfrm rot="0">
            <a:off x="7339370" y="7807680"/>
            <a:ext cx="5199431" cy="314811"/>
          </a:xfrm>
          <a:prstGeom prst="rect">
            <a:avLst/>
          </a:prstGeom>
        </p:spPr>
        <p:txBody>
          <a:bodyPr anchor="t" rtlCol="false" tIns="0" lIns="0" bIns="0" rIns="0">
            <a:spAutoFit/>
          </a:bodyPr>
          <a:lstStyle/>
          <a:p>
            <a:pPr>
              <a:lnSpc>
                <a:spcPts val="2620"/>
              </a:lnSpc>
            </a:pPr>
            <a:r>
              <a:rPr lang="en-US" sz="2000" spc="40">
                <a:solidFill>
                  <a:srgbClr val="FFFFFF"/>
                </a:solidFill>
                <a:latin typeface="Montserrat"/>
              </a:rPr>
              <a:t>¿Cómo logramos nuestro objetivo?</a:t>
            </a:r>
          </a:p>
        </p:txBody>
      </p:sp>
      <p:grpSp>
        <p:nvGrpSpPr>
          <p:cNvPr name="Group 17" id="17"/>
          <p:cNvGrpSpPr/>
          <p:nvPr/>
        </p:nvGrpSpPr>
        <p:grpSpPr>
          <a:xfrm rot="0">
            <a:off x="6334823" y="3447449"/>
            <a:ext cx="264078" cy="264078"/>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9525"/>
              <a:ext cx="660400" cy="727075"/>
            </a:xfrm>
            <a:prstGeom prst="rect">
              <a:avLst/>
            </a:prstGeom>
          </p:spPr>
          <p:txBody>
            <a:bodyPr anchor="ctr" rtlCol="false" tIns="50800" lIns="50800" bIns="50800" rIns="50800"/>
            <a:lstStyle/>
            <a:p>
              <a:pPr algn="ctr">
                <a:lnSpc>
                  <a:spcPts val="3624"/>
                </a:lnSpc>
              </a:pPr>
            </a:p>
          </p:txBody>
        </p:sp>
      </p:grpSp>
      <p:grpSp>
        <p:nvGrpSpPr>
          <p:cNvPr name="Group 20" id="20"/>
          <p:cNvGrpSpPr/>
          <p:nvPr/>
        </p:nvGrpSpPr>
        <p:grpSpPr>
          <a:xfrm rot="0">
            <a:off x="6344348" y="4730389"/>
            <a:ext cx="264078" cy="264078"/>
            <a:chOff x="0" y="0"/>
            <a:chExt cx="812800" cy="812800"/>
          </a:xfrm>
        </p:grpSpPr>
        <p:sp>
          <p:nvSpPr>
            <p:cNvPr name="Freeform 21" id="2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2" id="22"/>
            <p:cNvSpPr txBox="true"/>
            <p:nvPr/>
          </p:nvSpPr>
          <p:spPr>
            <a:xfrm>
              <a:off x="76200" y="9525"/>
              <a:ext cx="660400" cy="727075"/>
            </a:xfrm>
            <a:prstGeom prst="rect">
              <a:avLst/>
            </a:prstGeom>
          </p:spPr>
          <p:txBody>
            <a:bodyPr anchor="ctr" rtlCol="false" tIns="50800" lIns="50800" bIns="50800" rIns="50800"/>
            <a:lstStyle/>
            <a:p>
              <a:pPr algn="ctr">
                <a:lnSpc>
                  <a:spcPts val="3624"/>
                </a:lnSpc>
              </a:pPr>
            </a:p>
          </p:txBody>
        </p:sp>
      </p:grpSp>
      <p:grpSp>
        <p:nvGrpSpPr>
          <p:cNvPr name="Group 23" id="23"/>
          <p:cNvGrpSpPr/>
          <p:nvPr/>
        </p:nvGrpSpPr>
        <p:grpSpPr>
          <a:xfrm rot="0">
            <a:off x="6334823" y="6013329"/>
            <a:ext cx="264078" cy="264078"/>
            <a:chOff x="0" y="0"/>
            <a:chExt cx="812800" cy="812800"/>
          </a:xfrm>
        </p:grpSpPr>
        <p:sp>
          <p:nvSpPr>
            <p:cNvPr name="Freeform 24" id="2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5" id="25"/>
            <p:cNvSpPr txBox="true"/>
            <p:nvPr/>
          </p:nvSpPr>
          <p:spPr>
            <a:xfrm>
              <a:off x="76200" y="9525"/>
              <a:ext cx="660400" cy="727075"/>
            </a:xfrm>
            <a:prstGeom prst="rect">
              <a:avLst/>
            </a:prstGeom>
          </p:spPr>
          <p:txBody>
            <a:bodyPr anchor="ctr" rtlCol="false" tIns="50800" lIns="50800" bIns="50800" rIns="50800"/>
            <a:lstStyle/>
            <a:p>
              <a:pPr algn="ctr">
                <a:lnSpc>
                  <a:spcPts val="3624"/>
                </a:lnSpc>
              </a:pPr>
            </a:p>
          </p:txBody>
        </p:sp>
      </p:grpSp>
      <p:grpSp>
        <p:nvGrpSpPr>
          <p:cNvPr name="Group 26" id="26"/>
          <p:cNvGrpSpPr/>
          <p:nvPr/>
        </p:nvGrpSpPr>
        <p:grpSpPr>
          <a:xfrm rot="0">
            <a:off x="6339586" y="7296269"/>
            <a:ext cx="264078" cy="264078"/>
            <a:chOff x="0" y="0"/>
            <a:chExt cx="812800" cy="812800"/>
          </a:xfrm>
        </p:grpSpPr>
        <p:sp>
          <p:nvSpPr>
            <p:cNvPr name="Freeform 27" id="2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8" id="28"/>
            <p:cNvSpPr txBox="true"/>
            <p:nvPr/>
          </p:nvSpPr>
          <p:spPr>
            <a:xfrm>
              <a:off x="76200" y="9525"/>
              <a:ext cx="660400" cy="727075"/>
            </a:xfrm>
            <a:prstGeom prst="rect">
              <a:avLst/>
            </a:prstGeom>
          </p:spPr>
          <p:txBody>
            <a:bodyPr anchor="ctr" rtlCol="false" tIns="50800" lIns="50800" bIns="50800" rIns="50800"/>
            <a:lstStyle/>
            <a:p>
              <a:pPr algn="ctr">
                <a:lnSpc>
                  <a:spcPts val="3624"/>
                </a:lnSpc>
              </a:pP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132232"/>
        </a:solidFill>
      </p:bgPr>
    </p:bg>
    <p:spTree>
      <p:nvGrpSpPr>
        <p:cNvPr id="1" name=""/>
        <p:cNvGrpSpPr/>
        <p:nvPr/>
      </p:nvGrpSpPr>
      <p:grpSpPr>
        <a:xfrm>
          <a:off x="0" y="0"/>
          <a:ext cx="0" cy="0"/>
          <a:chOff x="0" y="0"/>
          <a:chExt cx="0" cy="0"/>
        </a:xfrm>
      </p:grpSpPr>
      <p:sp>
        <p:nvSpPr>
          <p:cNvPr name="AutoShape 2" id="2"/>
          <p:cNvSpPr/>
          <p:nvPr/>
        </p:nvSpPr>
        <p:spPr>
          <a:xfrm rot="0">
            <a:off x="4940584" y="6465400"/>
            <a:ext cx="13347416" cy="0"/>
          </a:xfrm>
          <a:prstGeom prst="line">
            <a:avLst/>
          </a:prstGeom>
          <a:ln cap="flat" w="28575">
            <a:solidFill>
              <a:srgbClr val="FFFFFF"/>
            </a:solidFill>
            <a:prstDash val="solid"/>
            <a:headEnd type="oval" len="lg" w="lg"/>
            <a:tailEnd type="none" len="sm" w="sm"/>
          </a:ln>
        </p:spPr>
      </p:sp>
      <p:sp>
        <p:nvSpPr>
          <p:cNvPr name="AutoShape 3" id="3"/>
          <p:cNvSpPr/>
          <p:nvPr/>
        </p:nvSpPr>
        <p:spPr>
          <a:xfrm rot="0">
            <a:off x="0" y="3285380"/>
            <a:ext cx="13347416" cy="0"/>
          </a:xfrm>
          <a:prstGeom prst="line">
            <a:avLst/>
          </a:prstGeom>
          <a:ln cap="flat" w="28575">
            <a:solidFill>
              <a:srgbClr val="FFFFFF"/>
            </a:solidFill>
            <a:prstDash val="solid"/>
            <a:headEnd type="none" len="sm" w="sm"/>
            <a:tailEnd type="oval" len="lg" w="lg"/>
          </a:ln>
        </p:spPr>
      </p:sp>
      <p:sp>
        <p:nvSpPr>
          <p:cNvPr name="TextBox 4" id="4"/>
          <p:cNvSpPr txBox="true"/>
          <p:nvPr/>
        </p:nvSpPr>
        <p:spPr>
          <a:xfrm rot="0">
            <a:off x="2413184" y="4223822"/>
            <a:ext cx="12318716" cy="1174676"/>
          </a:xfrm>
          <a:prstGeom prst="rect">
            <a:avLst/>
          </a:prstGeom>
        </p:spPr>
        <p:txBody>
          <a:bodyPr anchor="t" rtlCol="false" tIns="0" lIns="0" bIns="0" rIns="0">
            <a:spAutoFit/>
          </a:bodyPr>
          <a:lstStyle/>
          <a:p>
            <a:pPr algn="l">
              <a:lnSpc>
                <a:spcPts val="9200"/>
              </a:lnSpc>
            </a:pPr>
            <a:r>
              <a:rPr lang="en-US" sz="8000" spc="344">
                <a:solidFill>
                  <a:srgbClr val="FFFFFF"/>
                </a:solidFill>
                <a:latin typeface="Oswald"/>
              </a:rPr>
              <a:t>INTRODUCCIÓN</a:t>
            </a:r>
          </a:p>
        </p:txBody>
      </p:sp>
      <p:sp>
        <p:nvSpPr>
          <p:cNvPr name="TextBox 5" id="5"/>
          <p:cNvSpPr txBox="true"/>
          <p:nvPr/>
        </p:nvSpPr>
        <p:spPr>
          <a:xfrm rot="0">
            <a:off x="2413184" y="5487651"/>
            <a:ext cx="8322568" cy="613627"/>
          </a:xfrm>
          <a:prstGeom prst="rect">
            <a:avLst/>
          </a:prstGeom>
        </p:spPr>
        <p:txBody>
          <a:bodyPr anchor="t" rtlCol="false" tIns="0" lIns="0" bIns="0" rIns="0">
            <a:spAutoFit/>
          </a:bodyPr>
          <a:lstStyle/>
          <a:p>
            <a:pPr>
              <a:lnSpc>
                <a:spcPts val="4977"/>
              </a:lnSpc>
            </a:pPr>
            <a:r>
              <a:rPr lang="en-US" sz="3799" spc="75">
                <a:solidFill>
                  <a:srgbClr val="FFFFFF"/>
                </a:solidFill>
                <a:latin typeface="Montserrat"/>
              </a:rPr>
              <a:t>NUESTRA METODOLOGÍA</a:t>
            </a:r>
          </a:p>
        </p:txBody>
      </p:sp>
      <p:sp>
        <p:nvSpPr>
          <p:cNvPr name="TextBox 6" id="6"/>
          <p:cNvSpPr txBox="true"/>
          <p:nvPr/>
        </p:nvSpPr>
        <p:spPr>
          <a:xfrm rot="0">
            <a:off x="442957" y="3854852"/>
            <a:ext cx="1728747" cy="2388683"/>
          </a:xfrm>
          <a:prstGeom prst="rect">
            <a:avLst/>
          </a:prstGeom>
        </p:spPr>
        <p:txBody>
          <a:bodyPr anchor="t" rtlCol="false" tIns="0" lIns="0" bIns="0" rIns="0">
            <a:spAutoFit/>
          </a:bodyPr>
          <a:lstStyle/>
          <a:p>
            <a:pPr algn="ctr">
              <a:lnSpc>
                <a:spcPts val="18616"/>
              </a:lnSpc>
            </a:pPr>
            <a:r>
              <a:rPr lang="en-US" sz="16188" spc="696">
                <a:solidFill>
                  <a:srgbClr val="FFFFFF"/>
                </a:solidFill>
                <a:latin typeface="Oswald"/>
              </a:rPr>
              <a:t>1</a:t>
            </a:r>
          </a:p>
        </p:txBody>
      </p:sp>
      <p:sp>
        <p:nvSpPr>
          <p:cNvPr name="AutoShape 7" id="7"/>
          <p:cNvSpPr/>
          <p:nvPr/>
        </p:nvSpPr>
        <p:spPr>
          <a:xfrm rot="0">
            <a:off x="1732555" y="5114925"/>
            <a:ext cx="439149"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279284"/>
            <a:chOff x="0" y="0"/>
            <a:chExt cx="4816593" cy="863680"/>
          </a:xfrm>
        </p:grpSpPr>
        <p:sp>
          <p:nvSpPr>
            <p:cNvPr name="Freeform 3" id="3"/>
            <p:cNvSpPr/>
            <p:nvPr/>
          </p:nvSpPr>
          <p:spPr>
            <a:xfrm flipH="false" flipV="false" rot="0">
              <a:off x="0" y="0"/>
              <a:ext cx="4816592" cy="863680"/>
            </a:xfrm>
            <a:custGeom>
              <a:avLst/>
              <a:gdLst/>
              <a:ahLst/>
              <a:cxnLst/>
              <a:rect r="r" b="b" t="t" l="l"/>
              <a:pathLst>
                <a:path h="863680" w="4816592">
                  <a:moveTo>
                    <a:pt x="0" y="0"/>
                  </a:moveTo>
                  <a:lnTo>
                    <a:pt x="4816592" y="0"/>
                  </a:lnTo>
                  <a:lnTo>
                    <a:pt x="4816592" y="863680"/>
                  </a:lnTo>
                  <a:lnTo>
                    <a:pt x="0" y="863680"/>
                  </a:lnTo>
                  <a:close/>
                </a:path>
              </a:pathLst>
            </a:custGeom>
            <a:solidFill>
              <a:srgbClr val="13223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24"/>
                </a:lnSpc>
              </a:pPr>
            </a:p>
          </p:txBody>
        </p:sp>
      </p:grpSp>
      <p:sp>
        <p:nvSpPr>
          <p:cNvPr name="AutoShape 5" id="5"/>
          <p:cNvSpPr/>
          <p:nvPr/>
        </p:nvSpPr>
        <p:spPr>
          <a:xfrm rot="0">
            <a:off x="0" y="5847078"/>
            <a:ext cx="19355066" cy="0"/>
          </a:xfrm>
          <a:prstGeom prst="line">
            <a:avLst/>
          </a:prstGeom>
          <a:ln cap="flat" w="9525">
            <a:solidFill>
              <a:srgbClr val="132232"/>
            </a:solidFill>
            <a:prstDash val="solid"/>
            <a:headEnd type="none" len="sm" w="sm"/>
            <a:tailEnd type="none" len="sm" w="sm"/>
          </a:ln>
        </p:spPr>
      </p:sp>
      <p:grpSp>
        <p:nvGrpSpPr>
          <p:cNvPr name="Group 6" id="6"/>
          <p:cNvGrpSpPr/>
          <p:nvPr/>
        </p:nvGrpSpPr>
        <p:grpSpPr>
          <a:xfrm rot="0">
            <a:off x="2236424" y="5605469"/>
            <a:ext cx="437873" cy="437873"/>
            <a:chOff x="0" y="0"/>
            <a:chExt cx="812800" cy="812800"/>
          </a:xfrm>
        </p:grpSpPr>
        <p:sp>
          <p:nvSpPr>
            <p:cNvPr name="Freeform 7" id="7"/>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232"/>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624"/>
                </a:lnSpc>
              </a:pPr>
            </a:p>
          </p:txBody>
        </p:sp>
      </p:grpSp>
      <p:sp>
        <p:nvSpPr>
          <p:cNvPr name="TextBox 9" id="9"/>
          <p:cNvSpPr txBox="true"/>
          <p:nvPr/>
        </p:nvSpPr>
        <p:spPr>
          <a:xfrm rot="0">
            <a:off x="1028700" y="6130655"/>
            <a:ext cx="2853320" cy="365013"/>
          </a:xfrm>
          <a:prstGeom prst="rect">
            <a:avLst/>
          </a:prstGeom>
        </p:spPr>
        <p:txBody>
          <a:bodyPr anchor="t" rtlCol="false" tIns="0" lIns="0" bIns="0" rIns="0">
            <a:spAutoFit/>
          </a:bodyPr>
          <a:lstStyle/>
          <a:p>
            <a:pPr algn="ctr">
              <a:lnSpc>
                <a:spcPts val="2900"/>
              </a:lnSpc>
            </a:pPr>
            <a:r>
              <a:rPr lang="en-US" sz="2000" spc="188">
                <a:solidFill>
                  <a:srgbClr val="000000"/>
                </a:solidFill>
                <a:latin typeface="Glacial Indifference"/>
              </a:rPr>
              <a:t>RECONOCIMIENTO</a:t>
            </a:r>
          </a:p>
        </p:txBody>
      </p:sp>
      <p:grpSp>
        <p:nvGrpSpPr>
          <p:cNvPr name="Group 10" id="10"/>
          <p:cNvGrpSpPr/>
          <p:nvPr/>
        </p:nvGrpSpPr>
        <p:grpSpPr>
          <a:xfrm rot="0">
            <a:off x="6683647" y="5605469"/>
            <a:ext cx="437873" cy="437873"/>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232"/>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3624"/>
                </a:lnSpc>
              </a:pPr>
            </a:p>
          </p:txBody>
        </p:sp>
      </p:grpSp>
      <p:sp>
        <p:nvSpPr>
          <p:cNvPr name="TextBox 13" id="13"/>
          <p:cNvSpPr txBox="true"/>
          <p:nvPr/>
        </p:nvSpPr>
        <p:spPr>
          <a:xfrm rot="0">
            <a:off x="5475923" y="6130655"/>
            <a:ext cx="2853320" cy="365013"/>
          </a:xfrm>
          <a:prstGeom prst="rect">
            <a:avLst/>
          </a:prstGeom>
        </p:spPr>
        <p:txBody>
          <a:bodyPr anchor="t" rtlCol="false" tIns="0" lIns="0" bIns="0" rIns="0">
            <a:spAutoFit/>
          </a:bodyPr>
          <a:lstStyle/>
          <a:p>
            <a:pPr algn="ctr">
              <a:lnSpc>
                <a:spcPts val="2900"/>
              </a:lnSpc>
            </a:pPr>
            <a:r>
              <a:rPr lang="en-US" sz="2000" spc="188">
                <a:solidFill>
                  <a:srgbClr val="000000"/>
                </a:solidFill>
                <a:latin typeface="Glacial Indifference"/>
              </a:rPr>
              <a:t>ANÁLISIS</a:t>
            </a:r>
          </a:p>
        </p:txBody>
      </p:sp>
      <p:grpSp>
        <p:nvGrpSpPr>
          <p:cNvPr name="Group 14" id="14"/>
          <p:cNvGrpSpPr/>
          <p:nvPr/>
        </p:nvGrpSpPr>
        <p:grpSpPr>
          <a:xfrm rot="0">
            <a:off x="11181927" y="5605469"/>
            <a:ext cx="437873" cy="437873"/>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232"/>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624"/>
                </a:lnSpc>
              </a:pPr>
            </a:p>
          </p:txBody>
        </p:sp>
      </p:grpSp>
      <p:sp>
        <p:nvSpPr>
          <p:cNvPr name="TextBox 17" id="17"/>
          <p:cNvSpPr txBox="true"/>
          <p:nvPr/>
        </p:nvSpPr>
        <p:spPr>
          <a:xfrm rot="0">
            <a:off x="9974203" y="6130655"/>
            <a:ext cx="2853320" cy="365013"/>
          </a:xfrm>
          <a:prstGeom prst="rect">
            <a:avLst/>
          </a:prstGeom>
        </p:spPr>
        <p:txBody>
          <a:bodyPr anchor="t" rtlCol="false" tIns="0" lIns="0" bIns="0" rIns="0">
            <a:spAutoFit/>
          </a:bodyPr>
          <a:lstStyle/>
          <a:p>
            <a:pPr algn="ctr">
              <a:lnSpc>
                <a:spcPts val="2900"/>
              </a:lnSpc>
            </a:pPr>
            <a:r>
              <a:rPr lang="en-US" sz="2000" spc="188">
                <a:solidFill>
                  <a:srgbClr val="000000"/>
                </a:solidFill>
                <a:latin typeface="Glacial Indifference"/>
              </a:rPr>
              <a:t>PLANEACIÓN</a:t>
            </a:r>
          </a:p>
        </p:txBody>
      </p:sp>
      <p:grpSp>
        <p:nvGrpSpPr>
          <p:cNvPr name="Group 18" id="18"/>
          <p:cNvGrpSpPr/>
          <p:nvPr/>
        </p:nvGrpSpPr>
        <p:grpSpPr>
          <a:xfrm rot="0">
            <a:off x="15578093" y="5605469"/>
            <a:ext cx="437873" cy="437873"/>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232"/>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624"/>
                </a:lnSpc>
              </a:pPr>
            </a:p>
          </p:txBody>
        </p:sp>
      </p:grpSp>
      <p:sp>
        <p:nvSpPr>
          <p:cNvPr name="TextBox 21" id="21"/>
          <p:cNvSpPr txBox="true"/>
          <p:nvPr/>
        </p:nvSpPr>
        <p:spPr>
          <a:xfrm rot="0">
            <a:off x="14370369" y="6130655"/>
            <a:ext cx="2853320" cy="365013"/>
          </a:xfrm>
          <a:prstGeom prst="rect">
            <a:avLst/>
          </a:prstGeom>
        </p:spPr>
        <p:txBody>
          <a:bodyPr anchor="t" rtlCol="false" tIns="0" lIns="0" bIns="0" rIns="0">
            <a:spAutoFit/>
          </a:bodyPr>
          <a:lstStyle/>
          <a:p>
            <a:pPr algn="ctr">
              <a:lnSpc>
                <a:spcPts val="2900"/>
              </a:lnSpc>
            </a:pPr>
            <a:r>
              <a:rPr lang="en-US" sz="2000" spc="188">
                <a:solidFill>
                  <a:srgbClr val="000000"/>
                </a:solidFill>
                <a:latin typeface="Glacial Indifference"/>
              </a:rPr>
              <a:t>EJECUCIÓN</a:t>
            </a:r>
          </a:p>
        </p:txBody>
      </p:sp>
      <p:sp>
        <p:nvSpPr>
          <p:cNvPr name="Freeform 22" id="22"/>
          <p:cNvSpPr/>
          <p:nvPr/>
        </p:nvSpPr>
        <p:spPr>
          <a:xfrm flipH="false" flipV="false" rot="0">
            <a:off x="11070835" y="4738062"/>
            <a:ext cx="660057" cy="677298"/>
          </a:xfrm>
          <a:custGeom>
            <a:avLst/>
            <a:gdLst/>
            <a:ahLst/>
            <a:cxnLst/>
            <a:rect r="r" b="b" t="t" l="l"/>
            <a:pathLst>
              <a:path h="677298" w="660057">
                <a:moveTo>
                  <a:pt x="0" y="0"/>
                </a:moveTo>
                <a:lnTo>
                  <a:pt x="660057" y="0"/>
                </a:lnTo>
                <a:lnTo>
                  <a:pt x="660057" y="677298"/>
                </a:lnTo>
                <a:lnTo>
                  <a:pt x="0" y="677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6667992" y="4738062"/>
            <a:ext cx="469183" cy="677298"/>
          </a:xfrm>
          <a:custGeom>
            <a:avLst/>
            <a:gdLst/>
            <a:ahLst/>
            <a:cxnLst/>
            <a:rect r="r" b="b" t="t" l="l"/>
            <a:pathLst>
              <a:path h="677298" w="469183">
                <a:moveTo>
                  <a:pt x="0" y="0"/>
                </a:moveTo>
                <a:lnTo>
                  <a:pt x="469182" y="0"/>
                </a:lnTo>
                <a:lnTo>
                  <a:pt x="469182" y="677298"/>
                </a:lnTo>
                <a:lnTo>
                  <a:pt x="0" y="677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5478150" y="4852450"/>
            <a:ext cx="637758" cy="582099"/>
          </a:xfrm>
          <a:custGeom>
            <a:avLst/>
            <a:gdLst/>
            <a:ahLst/>
            <a:cxnLst/>
            <a:rect r="r" b="b" t="t" l="l"/>
            <a:pathLst>
              <a:path h="582099" w="637758">
                <a:moveTo>
                  <a:pt x="0" y="0"/>
                </a:moveTo>
                <a:lnTo>
                  <a:pt x="637758" y="0"/>
                </a:lnTo>
                <a:lnTo>
                  <a:pt x="637758" y="582100"/>
                </a:lnTo>
                <a:lnTo>
                  <a:pt x="0" y="5821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2136296" y="4757647"/>
            <a:ext cx="638127" cy="638127"/>
          </a:xfrm>
          <a:custGeom>
            <a:avLst/>
            <a:gdLst/>
            <a:ahLst/>
            <a:cxnLst/>
            <a:rect r="r" b="b" t="t" l="l"/>
            <a:pathLst>
              <a:path h="638127" w="638127">
                <a:moveTo>
                  <a:pt x="0" y="0"/>
                </a:moveTo>
                <a:lnTo>
                  <a:pt x="638127" y="0"/>
                </a:lnTo>
                <a:lnTo>
                  <a:pt x="638127" y="638127"/>
                </a:lnTo>
                <a:lnTo>
                  <a:pt x="0" y="6381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732029" y="6590918"/>
            <a:ext cx="3446661" cy="2203910"/>
          </a:xfrm>
          <a:prstGeom prst="rect">
            <a:avLst/>
          </a:prstGeom>
        </p:spPr>
        <p:txBody>
          <a:bodyPr anchor="t" rtlCol="false" tIns="0" lIns="0" bIns="0" rIns="0">
            <a:spAutoFit/>
          </a:bodyPr>
          <a:lstStyle/>
          <a:p>
            <a:pPr algn="l" marL="0" indent="0" lvl="0">
              <a:lnSpc>
                <a:spcPts val="2227"/>
              </a:lnSpc>
              <a:spcBef>
                <a:spcPct val="0"/>
              </a:spcBef>
            </a:pPr>
            <a:r>
              <a:rPr lang="en-US" sz="1700" spc="34"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27" id="27"/>
          <p:cNvSpPr txBox="true"/>
          <p:nvPr/>
        </p:nvSpPr>
        <p:spPr>
          <a:xfrm rot="0">
            <a:off x="5179253" y="6590918"/>
            <a:ext cx="3446661" cy="2203910"/>
          </a:xfrm>
          <a:prstGeom prst="rect">
            <a:avLst/>
          </a:prstGeom>
        </p:spPr>
        <p:txBody>
          <a:bodyPr anchor="t" rtlCol="false" tIns="0" lIns="0" bIns="0" rIns="0">
            <a:spAutoFit/>
          </a:bodyPr>
          <a:lstStyle/>
          <a:p>
            <a:pPr algn="l" marL="0" indent="0" lvl="0">
              <a:lnSpc>
                <a:spcPts val="2227"/>
              </a:lnSpc>
              <a:spcBef>
                <a:spcPct val="0"/>
              </a:spcBef>
            </a:pPr>
            <a:r>
              <a:rPr lang="en-US" sz="1700" spc="34"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28" id="28"/>
          <p:cNvSpPr txBox="true"/>
          <p:nvPr/>
        </p:nvSpPr>
        <p:spPr>
          <a:xfrm rot="0">
            <a:off x="9677533" y="6590918"/>
            <a:ext cx="3446661" cy="2203910"/>
          </a:xfrm>
          <a:prstGeom prst="rect">
            <a:avLst/>
          </a:prstGeom>
        </p:spPr>
        <p:txBody>
          <a:bodyPr anchor="t" rtlCol="false" tIns="0" lIns="0" bIns="0" rIns="0">
            <a:spAutoFit/>
          </a:bodyPr>
          <a:lstStyle/>
          <a:p>
            <a:pPr algn="l" marL="0" indent="0" lvl="0">
              <a:lnSpc>
                <a:spcPts val="2227"/>
              </a:lnSpc>
              <a:spcBef>
                <a:spcPct val="0"/>
              </a:spcBef>
            </a:pPr>
            <a:r>
              <a:rPr lang="en-US" sz="1700" spc="34"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29" id="29"/>
          <p:cNvSpPr txBox="true"/>
          <p:nvPr/>
        </p:nvSpPr>
        <p:spPr>
          <a:xfrm rot="0">
            <a:off x="14073699" y="6590918"/>
            <a:ext cx="3446661" cy="2203910"/>
          </a:xfrm>
          <a:prstGeom prst="rect">
            <a:avLst/>
          </a:prstGeom>
        </p:spPr>
        <p:txBody>
          <a:bodyPr anchor="t" rtlCol="false" tIns="0" lIns="0" bIns="0" rIns="0">
            <a:spAutoFit/>
          </a:bodyPr>
          <a:lstStyle/>
          <a:p>
            <a:pPr algn="l" marL="0" indent="0" lvl="0">
              <a:lnSpc>
                <a:spcPts val="2227"/>
              </a:lnSpc>
              <a:spcBef>
                <a:spcPct val="0"/>
              </a:spcBef>
            </a:pPr>
            <a:r>
              <a:rPr lang="en-US" sz="1700" spc="34"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30" id="30"/>
          <p:cNvSpPr txBox="true"/>
          <p:nvPr/>
        </p:nvSpPr>
        <p:spPr>
          <a:xfrm rot="0">
            <a:off x="1028700" y="1066800"/>
            <a:ext cx="13103867" cy="1174676"/>
          </a:xfrm>
          <a:prstGeom prst="rect">
            <a:avLst/>
          </a:prstGeom>
        </p:spPr>
        <p:txBody>
          <a:bodyPr anchor="t" rtlCol="false" tIns="0" lIns="0" bIns="0" rIns="0">
            <a:spAutoFit/>
          </a:bodyPr>
          <a:lstStyle/>
          <a:p>
            <a:pPr algn="l">
              <a:lnSpc>
                <a:spcPts val="9200"/>
              </a:lnSpc>
            </a:pPr>
            <a:r>
              <a:rPr lang="en-US" sz="8000">
                <a:solidFill>
                  <a:srgbClr val="FFFFFF"/>
                </a:solidFill>
                <a:latin typeface="Oswald"/>
              </a:rPr>
              <a:t>INTRODUCCIÓN</a:t>
            </a:r>
          </a:p>
        </p:txBody>
      </p:sp>
      <p:sp>
        <p:nvSpPr>
          <p:cNvPr name="TextBox 31" id="31"/>
          <p:cNvSpPr txBox="true"/>
          <p:nvPr/>
        </p:nvSpPr>
        <p:spPr>
          <a:xfrm rot="0">
            <a:off x="1028700" y="2287491"/>
            <a:ext cx="7929515" cy="444388"/>
          </a:xfrm>
          <a:prstGeom prst="rect">
            <a:avLst/>
          </a:prstGeom>
        </p:spPr>
        <p:txBody>
          <a:bodyPr anchor="t" rtlCol="false" tIns="0" lIns="0" bIns="0" rIns="0">
            <a:spAutoFit/>
          </a:bodyPr>
          <a:lstStyle/>
          <a:p>
            <a:pPr>
              <a:lnSpc>
                <a:spcPts val="3624"/>
              </a:lnSpc>
            </a:pPr>
            <a:r>
              <a:rPr lang="en-US" sz="2499" spc="234">
                <a:solidFill>
                  <a:srgbClr val="FFFFFF"/>
                </a:solidFill>
                <a:latin typeface="Glacial Indifference"/>
              </a:rPr>
              <a:t>NUESTRA METODOLOGÍA</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32232"/>
        </a:solidFill>
      </p:bgPr>
    </p:bg>
    <p:spTree>
      <p:nvGrpSpPr>
        <p:cNvPr id="1" name=""/>
        <p:cNvGrpSpPr/>
        <p:nvPr/>
      </p:nvGrpSpPr>
      <p:grpSpPr>
        <a:xfrm>
          <a:off x="0" y="0"/>
          <a:ext cx="0" cy="0"/>
          <a:chOff x="0" y="0"/>
          <a:chExt cx="0" cy="0"/>
        </a:xfrm>
      </p:grpSpPr>
      <p:sp>
        <p:nvSpPr>
          <p:cNvPr name="AutoShape 2" id="2"/>
          <p:cNvSpPr/>
          <p:nvPr/>
        </p:nvSpPr>
        <p:spPr>
          <a:xfrm rot="0">
            <a:off x="4940584" y="6465400"/>
            <a:ext cx="13347416" cy="0"/>
          </a:xfrm>
          <a:prstGeom prst="line">
            <a:avLst/>
          </a:prstGeom>
          <a:ln cap="flat" w="28575">
            <a:solidFill>
              <a:srgbClr val="FFFFFF"/>
            </a:solidFill>
            <a:prstDash val="solid"/>
            <a:headEnd type="oval" len="lg" w="lg"/>
            <a:tailEnd type="none" len="sm" w="sm"/>
          </a:ln>
        </p:spPr>
      </p:sp>
      <p:sp>
        <p:nvSpPr>
          <p:cNvPr name="AutoShape 3" id="3"/>
          <p:cNvSpPr/>
          <p:nvPr/>
        </p:nvSpPr>
        <p:spPr>
          <a:xfrm rot="0">
            <a:off x="0" y="3285380"/>
            <a:ext cx="13347416" cy="0"/>
          </a:xfrm>
          <a:prstGeom prst="line">
            <a:avLst/>
          </a:prstGeom>
          <a:ln cap="flat" w="28575">
            <a:solidFill>
              <a:srgbClr val="FFFFFF"/>
            </a:solidFill>
            <a:prstDash val="solid"/>
            <a:headEnd type="none" len="sm" w="sm"/>
            <a:tailEnd type="oval" len="lg" w="lg"/>
          </a:ln>
        </p:spPr>
      </p:sp>
      <p:sp>
        <p:nvSpPr>
          <p:cNvPr name="TextBox 4" id="4"/>
          <p:cNvSpPr txBox="true"/>
          <p:nvPr/>
        </p:nvSpPr>
        <p:spPr>
          <a:xfrm rot="0">
            <a:off x="2574170" y="4223822"/>
            <a:ext cx="12318716" cy="1174676"/>
          </a:xfrm>
          <a:prstGeom prst="rect">
            <a:avLst/>
          </a:prstGeom>
        </p:spPr>
        <p:txBody>
          <a:bodyPr anchor="t" rtlCol="false" tIns="0" lIns="0" bIns="0" rIns="0">
            <a:spAutoFit/>
          </a:bodyPr>
          <a:lstStyle/>
          <a:p>
            <a:pPr algn="l">
              <a:lnSpc>
                <a:spcPts val="9200"/>
              </a:lnSpc>
            </a:pPr>
            <a:r>
              <a:rPr lang="en-US" sz="8000" spc="344">
                <a:solidFill>
                  <a:srgbClr val="FFFFFF"/>
                </a:solidFill>
                <a:latin typeface="Oswald"/>
              </a:rPr>
              <a:t>SITUACIÓN ACTUAL</a:t>
            </a:r>
          </a:p>
        </p:txBody>
      </p:sp>
      <p:sp>
        <p:nvSpPr>
          <p:cNvPr name="TextBox 5" id="5"/>
          <p:cNvSpPr txBox="true"/>
          <p:nvPr/>
        </p:nvSpPr>
        <p:spPr>
          <a:xfrm rot="0">
            <a:off x="2574170" y="5487651"/>
            <a:ext cx="8322568" cy="613627"/>
          </a:xfrm>
          <a:prstGeom prst="rect">
            <a:avLst/>
          </a:prstGeom>
        </p:spPr>
        <p:txBody>
          <a:bodyPr anchor="t" rtlCol="false" tIns="0" lIns="0" bIns="0" rIns="0">
            <a:spAutoFit/>
          </a:bodyPr>
          <a:lstStyle/>
          <a:p>
            <a:pPr>
              <a:lnSpc>
                <a:spcPts val="4977"/>
              </a:lnSpc>
            </a:pPr>
            <a:r>
              <a:rPr lang="en-US" sz="3799" spc="75">
                <a:solidFill>
                  <a:srgbClr val="FFFFFF"/>
                </a:solidFill>
                <a:latin typeface="Montserrat"/>
              </a:rPr>
              <a:t>¿DE DÓNDE PARTIMOS?</a:t>
            </a:r>
          </a:p>
        </p:txBody>
      </p:sp>
      <p:sp>
        <p:nvSpPr>
          <p:cNvPr name="TextBox 6" id="6"/>
          <p:cNvSpPr txBox="true"/>
          <p:nvPr/>
        </p:nvSpPr>
        <p:spPr>
          <a:xfrm rot="0">
            <a:off x="442957" y="3854852"/>
            <a:ext cx="1728747" cy="2388683"/>
          </a:xfrm>
          <a:prstGeom prst="rect">
            <a:avLst/>
          </a:prstGeom>
        </p:spPr>
        <p:txBody>
          <a:bodyPr anchor="t" rtlCol="false" tIns="0" lIns="0" bIns="0" rIns="0">
            <a:spAutoFit/>
          </a:bodyPr>
          <a:lstStyle/>
          <a:p>
            <a:pPr algn="ctr">
              <a:lnSpc>
                <a:spcPts val="18616"/>
              </a:lnSpc>
            </a:pPr>
            <a:r>
              <a:rPr lang="en-US" sz="16188" spc="696">
                <a:solidFill>
                  <a:srgbClr val="FFFFFF"/>
                </a:solidFill>
                <a:latin typeface="Oswald"/>
              </a:rPr>
              <a:t>2</a:t>
            </a:r>
          </a:p>
        </p:txBody>
      </p:sp>
      <p:sp>
        <p:nvSpPr>
          <p:cNvPr name="AutoShape 7" id="7"/>
          <p:cNvSpPr/>
          <p:nvPr/>
        </p:nvSpPr>
        <p:spPr>
          <a:xfrm rot="0">
            <a:off x="1952130" y="5143500"/>
            <a:ext cx="439149"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6906257" cy="10287000"/>
            <a:chOff x="0" y="0"/>
            <a:chExt cx="1818932" cy="2709333"/>
          </a:xfrm>
        </p:grpSpPr>
        <p:sp>
          <p:nvSpPr>
            <p:cNvPr name="Freeform 3" id="3"/>
            <p:cNvSpPr/>
            <p:nvPr/>
          </p:nvSpPr>
          <p:spPr>
            <a:xfrm flipH="false" flipV="false" rot="0">
              <a:off x="0" y="0"/>
              <a:ext cx="1818932" cy="2709333"/>
            </a:xfrm>
            <a:custGeom>
              <a:avLst/>
              <a:gdLst/>
              <a:ahLst/>
              <a:cxnLst/>
              <a:rect r="r" b="b" t="t" l="l"/>
              <a:pathLst>
                <a:path h="2709333" w="1818932">
                  <a:moveTo>
                    <a:pt x="0" y="0"/>
                  </a:moveTo>
                  <a:lnTo>
                    <a:pt x="1818932" y="0"/>
                  </a:lnTo>
                  <a:lnTo>
                    <a:pt x="1818932" y="2709333"/>
                  </a:lnTo>
                  <a:lnTo>
                    <a:pt x="0" y="2709333"/>
                  </a:lnTo>
                  <a:close/>
                </a:path>
              </a:pathLst>
            </a:custGeom>
            <a:solidFill>
              <a:srgbClr val="13223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24"/>
                </a:lnSpc>
              </a:pPr>
            </a:p>
          </p:txBody>
        </p:sp>
      </p:grpSp>
      <p:grpSp>
        <p:nvGrpSpPr>
          <p:cNvPr name="Group 5" id="5"/>
          <p:cNvGrpSpPr/>
          <p:nvPr/>
        </p:nvGrpSpPr>
        <p:grpSpPr>
          <a:xfrm rot="0">
            <a:off x="524238" y="2936562"/>
            <a:ext cx="5857780" cy="3866522"/>
            <a:chOff x="0" y="0"/>
            <a:chExt cx="7810373" cy="5155363"/>
          </a:xfrm>
        </p:grpSpPr>
        <p:sp>
          <p:nvSpPr>
            <p:cNvPr name="TextBox 6" id="6"/>
            <p:cNvSpPr txBox="true"/>
            <p:nvPr/>
          </p:nvSpPr>
          <p:spPr>
            <a:xfrm rot="0">
              <a:off x="0" y="38100"/>
              <a:ext cx="7810373" cy="2867157"/>
            </a:xfrm>
            <a:prstGeom prst="rect">
              <a:avLst/>
            </a:prstGeom>
          </p:spPr>
          <p:txBody>
            <a:bodyPr anchor="t" rtlCol="false" tIns="0" lIns="0" bIns="0" rIns="0">
              <a:spAutoFit/>
            </a:bodyPr>
            <a:lstStyle/>
            <a:p>
              <a:pPr algn="l">
                <a:lnSpc>
                  <a:spcPts val="8441"/>
                </a:lnSpc>
              </a:pPr>
              <a:r>
                <a:rPr lang="en-US" sz="7340">
                  <a:solidFill>
                    <a:srgbClr val="FFFFFF"/>
                  </a:solidFill>
                  <a:latin typeface="Oswald"/>
                </a:rPr>
                <a:t>SITUACIÓN ACTUAL</a:t>
              </a:r>
            </a:p>
          </p:txBody>
        </p:sp>
        <p:sp>
          <p:nvSpPr>
            <p:cNvPr name="TextBox 7" id="7"/>
            <p:cNvSpPr txBox="true"/>
            <p:nvPr/>
          </p:nvSpPr>
          <p:spPr>
            <a:xfrm rot="0">
              <a:off x="0" y="3073164"/>
              <a:ext cx="7050665" cy="1087967"/>
            </a:xfrm>
            <a:prstGeom prst="rect">
              <a:avLst/>
            </a:prstGeom>
          </p:spPr>
          <p:txBody>
            <a:bodyPr anchor="t" rtlCol="false" tIns="0" lIns="0" bIns="0" rIns="0">
              <a:spAutoFit/>
            </a:bodyPr>
            <a:lstStyle/>
            <a:p>
              <a:pPr algn="l">
                <a:lnSpc>
                  <a:spcPts val="3326"/>
                </a:lnSpc>
              </a:pPr>
              <a:r>
                <a:rPr lang="en-US" sz="2293" spc="215">
                  <a:solidFill>
                    <a:srgbClr val="FFFFFF"/>
                  </a:solidFill>
                  <a:latin typeface="Glacial Indifference"/>
                </a:rPr>
                <a:t>EXPLORAMOS LA SITUACIÓN ACTUAL DE LA COMPAÑIA</a:t>
              </a:r>
            </a:p>
          </p:txBody>
        </p:sp>
        <p:sp>
          <p:nvSpPr>
            <p:cNvPr name="TextBox 8" id="8"/>
            <p:cNvSpPr txBox="true"/>
            <p:nvPr/>
          </p:nvSpPr>
          <p:spPr>
            <a:xfrm rot="0">
              <a:off x="0" y="4368941"/>
              <a:ext cx="7810373" cy="786422"/>
            </a:xfrm>
            <a:prstGeom prst="rect">
              <a:avLst/>
            </a:prstGeom>
          </p:spPr>
          <p:txBody>
            <a:bodyPr anchor="t" rtlCol="false" tIns="0" lIns="0" bIns="0" rIns="0">
              <a:spAutoFit/>
            </a:bodyPr>
            <a:lstStyle/>
            <a:p>
              <a:pPr>
                <a:lnSpc>
                  <a:spcPts val="2403"/>
                </a:lnSpc>
              </a:pPr>
              <a:r>
                <a:rPr lang="en-US" sz="1835" spc="36">
                  <a:solidFill>
                    <a:srgbClr val="FFFFFF"/>
                  </a:solidFill>
                  <a:latin typeface="Montserrat"/>
                </a:rPr>
                <a:t>Identificamos los puntos clave sobre los cuales podremos ejecutar acciones de mejora.</a:t>
              </a:r>
            </a:p>
          </p:txBody>
        </p:sp>
      </p:grpSp>
      <p:sp>
        <p:nvSpPr>
          <p:cNvPr name="AutoShape 9" id="9"/>
          <p:cNvSpPr/>
          <p:nvPr/>
        </p:nvSpPr>
        <p:spPr>
          <a:xfrm>
            <a:off x="6906244" y="5150644"/>
            <a:ext cx="11381776" cy="9525"/>
          </a:xfrm>
          <a:prstGeom prst="line">
            <a:avLst/>
          </a:prstGeom>
          <a:ln cap="flat" w="9525">
            <a:solidFill>
              <a:srgbClr val="A6A6A6"/>
            </a:solidFill>
            <a:prstDash val="solid"/>
            <a:headEnd type="none" len="sm" w="sm"/>
            <a:tailEnd type="none" len="sm" w="sm"/>
          </a:ln>
        </p:spPr>
      </p:sp>
      <p:sp>
        <p:nvSpPr>
          <p:cNvPr name="AutoShape 10" id="10"/>
          <p:cNvSpPr/>
          <p:nvPr/>
        </p:nvSpPr>
        <p:spPr>
          <a:xfrm rot="-5400000">
            <a:off x="6901490" y="5686117"/>
            <a:ext cx="11381759" cy="0"/>
          </a:xfrm>
          <a:prstGeom prst="line">
            <a:avLst/>
          </a:prstGeom>
          <a:ln cap="flat" w="9525">
            <a:solidFill>
              <a:srgbClr val="A6A6A6"/>
            </a:solidFill>
            <a:prstDash val="solid"/>
            <a:headEnd type="none" len="sm" w="sm"/>
            <a:tailEnd type="none" len="sm" w="sm"/>
          </a:ln>
        </p:spPr>
      </p:sp>
      <p:grpSp>
        <p:nvGrpSpPr>
          <p:cNvPr name="Group 11" id="11"/>
          <p:cNvGrpSpPr/>
          <p:nvPr/>
        </p:nvGrpSpPr>
        <p:grpSpPr>
          <a:xfrm rot="0">
            <a:off x="7434757" y="1028700"/>
            <a:ext cx="4624350" cy="2956979"/>
            <a:chOff x="0" y="0"/>
            <a:chExt cx="6165800" cy="3942639"/>
          </a:xfrm>
        </p:grpSpPr>
        <p:sp>
          <p:nvSpPr>
            <p:cNvPr name="TextBox 12" id="12"/>
            <p:cNvSpPr txBox="true"/>
            <p:nvPr/>
          </p:nvSpPr>
          <p:spPr>
            <a:xfrm rot="0">
              <a:off x="0" y="19050"/>
              <a:ext cx="6165800" cy="988434"/>
            </a:xfrm>
            <a:prstGeom prst="rect">
              <a:avLst/>
            </a:prstGeom>
          </p:spPr>
          <p:txBody>
            <a:bodyPr anchor="t" rtlCol="false" tIns="0" lIns="0" bIns="0" rIns="0">
              <a:spAutoFit/>
            </a:bodyPr>
            <a:lstStyle/>
            <a:p>
              <a:pPr algn="l">
                <a:lnSpc>
                  <a:spcPts val="5750"/>
                </a:lnSpc>
              </a:pPr>
              <a:r>
                <a:rPr lang="en-US" sz="5000">
                  <a:solidFill>
                    <a:srgbClr val="000000"/>
                  </a:solidFill>
                  <a:latin typeface="Oswald"/>
                </a:rPr>
                <a:t>Punto de mejora</a:t>
              </a:r>
            </a:p>
          </p:txBody>
        </p:sp>
        <p:sp>
          <p:nvSpPr>
            <p:cNvPr name="TextBox 13" id="13"/>
            <p:cNvSpPr txBox="true"/>
            <p:nvPr/>
          </p:nvSpPr>
          <p:spPr>
            <a:xfrm rot="0">
              <a:off x="0" y="1145047"/>
              <a:ext cx="5566058" cy="415465"/>
            </a:xfrm>
            <a:prstGeom prst="rect">
              <a:avLst/>
            </a:prstGeom>
          </p:spPr>
          <p:txBody>
            <a:bodyPr anchor="t" rtlCol="false" tIns="0" lIns="0" bIns="0" rIns="0">
              <a:spAutoFit/>
            </a:bodyPr>
            <a:lstStyle/>
            <a:p>
              <a:pPr algn="l">
                <a:lnSpc>
                  <a:spcPts val="2625"/>
                </a:lnSpc>
              </a:pPr>
              <a:r>
                <a:rPr lang="en-US" sz="1810" spc="170">
                  <a:solidFill>
                    <a:srgbClr val="000000"/>
                  </a:solidFill>
                  <a:latin typeface="Glacial Indifference"/>
                </a:rPr>
                <a:t>PUNTOS CLAVE DE MEJORA</a:t>
              </a:r>
            </a:p>
          </p:txBody>
        </p:sp>
        <p:sp>
          <p:nvSpPr>
            <p:cNvPr name="TextBox 14" id="14"/>
            <p:cNvSpPr txBox="true"/>
            <p:nvPr/>
          </p:nvSpPr>
          <p:spPr>
            <a:xfrm rot="0">
              <a:off x="0" y="1737598"/>
              <a:ext cx="6165800" cy="2205041"/>
            </a:xfrm>
            <a:prstGeom prst="rect">
              <a:avLst/>
            </a:prstGeom>
          </p:spPr>
          <p:txBody>
            <a:bodyPr anchor="t" rtlCol="false" tIns="0" lIns="0" bIns="0" rIns="0">
              <a:spAutoFit/>
            </a:bodyPr>
            <a:lstStyle/>
            <a:p>
              <a:pPr>
                <a:lnSpc>
                  <a:spcPts val="1897"/>
                </a:lnSpc>
              </a:pPr>
              <a:r>
                <a:rPr lang="en-US" sz="1448" spc="28">
                  <a:solidFill>
                    <a:srgbClr val="000000"/>
                  </a:solidFill>
                  <a:latin typeface="Montserrat"/>
                </a:rPr>
                <a:t>LLorem ipsum dolor sit amet, consectetur adipiscing elit. Vivamus ex lacus, imperdiet sed mauris vel, maximus varius diam. Nunc interdum imperdiet dui, id aliquet massa rhoncus vel. Proin sed aliquam nulla. Donec sed maximus justo, vel faucibus nulla. Praesent fringilla sapien sed urna molestie dignissim.</a:t>
              </a:r>
            </a:p>
          </p:txBody>
        </p:sp>
      </p:grpSp>
      <p:grpSp>
        <p:nvGrpSpPr>
          <p:cNvPr name="Group 15" id="15"/>
          <p:cNvGrpSpPr/>
          <p:nvPr/>
        </p:nvGrpSpPr>
        <p:grpSpPr>
          <a:xfrm rot="0">
            <a:off x="13121007" y="1028700"/>
            <a:ext cx="4624350" cy="2956979"/>
            <a:chOff x="0" y="0"/>
            <a:chExt cx="6165800" cy="3942639"/>
          </a:xfrm>
        </p:grpSpPr>
        <p:sp>
          <p:nvSpPr>
            <p:cNvPr name="TextBox 16" id="16"/>
            <p:cNvSpPr txBox="true"/>
            <p:nvPr/>
          </p:nvSpPr>
          <p:spPr>
            <a:xfrm rot="0">
              <a:off x="0" y="19050"/>
              <a:ext cx="6165800" cy="988434"/>
            </a:xfrm>
            <a:prstGeom prst="rect">
              <a:avLst/>
            </a:prstGeom>
          </p:spPr>
          <p:txBody>
            <a:bodyPr anchor="t" rtlCol="false" tIns="0" lIns="0" bIns="0" rIns="0">
              <a:spAutoFit/>
            </a:bodyPr>
            <a:lstStyle/>
            <a:p>
              <a:pPr algn="l">
                <a:lnSpc>
                  <a:spcPts val="5750"/>
                </a:lnSpc>
              </a:pPr>
              <a:r>
                <a:rPr lang="en-US" sz="5000">
                  <a:solidFill>
                    <a:srgbClr val="000000"/>
                  </a:solidFill>
                  <a:latin typeface="Oswald"/>
                </a:rPr>
                <a:t>Punto de mejora</a:t>
              </a:r>
            </a:p>
          </p:txBody>
        </p:sp>
        <p:sp>
          <p:nvSpPr>
            <p:cNvPr name="TextBox 17" id="17"/>
            <p:cNvSpPr txBox="true"/>
            <p:nvPr/>
          </p:nvSpPr>
          <p:spPr>
            <a:xfrm rot="0">
              <a:off x="0" y="1145047"/>
              <a:ext cx="5566058" cy="415465"/>
            </a:xfrm>
            <a:prstGeom prst="rect">
              <a:avLst/>
            </a:prstGeom>
          </p:spPr>
          <p:txBody>
            <a:bodyPr anchor="t" rtlCol="false" tIns="0" lIns="0" bIns="0" rIns="0">
              <a:spAutoFit/>
            </a:bodyPr>
            <a:lstStyle/>
            <a:p>
              <a:pPr algn="l">
                <a:lnSpc>
                  <a:spcPts val="2625"/>
                </a:lnSpc>
              </a:pPr>
              <a:r>
                <a:rPr lang="en-US" sz="1810" spc="170">
                  <a:solidFill>
                    <a:srgbClr val="000000"/>
                  </a:solidFill>
                  <a:latin typeface="Glacial Indifference"/>
                </a:rPr>
                <a:t>PUNTOS CLAVE DE MEJORA</a:t>
              </a:r>
            </a:p>
          </p:txBody>
        </p:sp>
        <p:sp>
          <p:nvSpPr>
            <p:cNvPr name="TextBox 18" id="18"/>
            <p:cNvSpPr txBox="true"/>
            <p:nvPr/>
          </p:nvSpPr>
          <p:spPr>
            <a:xfrm rot="0">
              <a:off x="0" y="1737598"/>
              <a:ext cx="6165800" cy="2205041"/>
            </a:xfrm>
            <a:prstGeom prst="rect">
              <a:avLst/>
            </a:prstGeom>
          </p:spPr>
          <p:txBody>
            <a:bodyPr anchor="t" rtlCol="false" tIns="0" lIns="0" bIns="0" rIns="0">
              <a:spAutoFit/>
            </a:bodyPr>
            <a:lstStyle/>
            <a:p>
              <a:pPr>
                <a:lnSpc>
                  <a:spcPts val="1897"/>
                </a:lnSpc>
              </a:pPr>
              <a:r>
                <a:rPr lang="en-US" sz="1448" spc="28">
                  <a:solidFill>
                    <a:srgbClr val="000000"/>
                  </a:solidFill>
                  <a:latin typeface="Montserrat"/>
                </a:rPr>
                <a:t>LLorem ipsum dolor sit amet, consectetur adipiscing elit. Vivamus ex lacus, imperdiet sed mauris vel, maximus varius diam. Nunc interdum imperdiet dui, id aliquet massa rhoncus vel. Proin sed aliquam nulla. Donec sed maximus justo, vel faucibus nulla. Praesent fringilla sapien sed urna molestie dignissim.</a:t>
              </a:r>
            </a:p>
          </p:txBody>
        </p:sp>
      </p:grpSp>
      <p:grpSp>
        <p:nvGrpSpPr>
          <p:cNvPr name="Group 19" id="19"/>
          <p:cNvGrpSpPr/>
          <p:nvPr/>
        </p:nvGrpSpPr>
        <p:grpSpPr>
          <a:xfrm rot="0">
            <a:off x="13121007" y="5690880"/>
            <a:ext cx="4624350" cy="2956979"/>
            <a:chOff x="0" y="0"/>
            <a:chExt cx="6165800" cy="3942639"/>
          </a:xfrm>
        </p:grpSpPr>
        <p:sp>
          <p:nvSpPr>
            <p:cNvPr name="TextBox 20" id="20"/>
            <p:cNvSpPr txBox="true"/>
            <p:nvPr/>
          </p:nvSpPr>
          <p:spPr>
            <a:xfrm rot="0">
              <a:off x="0" y="19050"/>
              <a:ext cx="6165800" cy="988434"/>
            </a:xfrm>
            <a:prstGeom prst="rect">
              <a:avLst/>
            </a:prstGeom>
          </p:spPr>
          <p:txBody>
            <a:bodyPr anchor="t" rtlCol="false" tIns="0" lIns="0" bIns="0" rIns="0">
              <a:spAutoFit/>
            </a:bodyPr>
            <a:lstStyle/>
            <a:p>
              <a:pPr algn="l">
                <a:lnSpc>
                  <a:spcPts val="5750"/>
                </a:lnSpc>
              </a:pPr>
              <a:r>
                <a:rPr lang="en-US" sz="5000">
                  <a:solidFill>
                    <a:srgbClr val="000000"/>
                  </a:solidFill>
                  <a:latin typeface="Oswald"/>
                </a:rPr>
                <a:t>Punto de mejora</a:t>
              </a:r>
            </a:p>
          </p:txBody>
        </p:sp>
        <p:sp>
          <p:nvSpPr>
            <p:cNvPr name="TextBox 21" id="21"/>
            <p:cNvSpPr txBox="true"/>
            <p:nvPr/>
          </p:nvSpPr>
          <p:spPr>
            <a:xfrm rot="0">
              <a:off x="0" y="1145047"/>
              <a:ext cx="5566058" cy="415465"/>
            </a:xfrm>
            <a:prstGeom prst="rect">
              <a:avLst/>
            </a:prstGeom>
          </p:spPr>
          <p:txBody>
            <a:bodyPr anchor="t" rtlCol="false" tIns="0" lIns="0" bIns="0" rIns="0">
              <a:spAutoFit/>
            </a:bodyPr>
            <a:lstStyle/>
            <a:p>
              <a:pPr algn="l">
                <a:lnSpc>
                  <a:spcPts val="2625"/>
                </a:lnSpc>
              </a:pPr>
              <a:r>
                <a:rPr lang="en-US" sz="1810" spc="170">
                  <a:solidFill>
                    <a:srgbClr val="000000"/>
                  </a:solidFill>
                  <a:latin typeface="Glacial Indifference"/>
                </a:rPr>
                <a:t>PUNTOS CLAVE DE MEJORA</a:t>
              </a:r>
            </a:p>
          </p:txBody>
        </p:sp>
        <p:sp>
          <p:nvSpPr>
            <p:cNvPr name="TextBox 22" id="22"/>
            <p:cNvSpPr txBox="true"/>
            <p:nvPr/>
          </p:nvSpPr>
          <p:spPr>
            <a:xfrm rot="0">
              <a:off x="0" y="1737598"/>
              <a:ext cx="6165800" cy="2205041"/>
            </a:xfrm>
            <a:prstGeom prst="rect">
              <a:avLst/>
            </a:prstGeom>
          </p:spPr>
          <p:txBody>
            <a:bodyPr anchor="t" rtlCol="false" tIns="0" lIns="0" bIns="0" rIns="0">
              <a:spAutoFit/>
            </a:bodyPr>
            <a:lstStyle/>
            <a:p>
              <a:pPr>
                <a:lnSpc>
                  <a:spcPts val="1897"/>
                </a:lnSpc>
              </a:pPr>
              <a:r>
                <a:rPr lang="en-US" sz="1448" spc="28">
                  <a:solidFill>
                    <a:srgbClr val="000000"/>
                  </a:solidFill>
                  <a:latin typeface="Montserrat"/>
                </a:rPr>
                <a:t>LLorem ipsum dolor sit amet, consectetur adipiscing elit. Vivamus ex lacus, imperdiet sed mauris vel, maximus varius diam. Nunc interdum imperdiet dui, id aliquet massa rhoncus vel. Proin sed aliquam nulla. Donec sed maximus justo, vel faucibus nulla. Praesent fringilla sapien sed urna molestie dignissim.</a:t>
              </a:r>
            </a:p>
          </p:txBody>
        </p:sp>
      </p:grpSp>
      <p:grpSp>
        <p:nvGrpSpPr>
          <p:cNvPr name="Group 23" id="23"/>
          <p:cNvGrpSpPr/>
          <p:nvPr/>
        </p:nvGrpSpPr>
        <p:grpSpPr>
          <a:xfrm rot="0">
            <a:off x="7434757" y="5690880"/>
            <a:ext cx="4624350" cy="2956979"/>
            <a:chOff x="0" y="0"/>
            <a:chExt cx="6165800" cy="3942639"/>
          </a:xfrm>
        </p:grpSpPr>
        <p:sp>
          <p:nvSpPr>
            <p:cNvPr name="TextBox 24" id="24"/>
            <p:cNvSpPr txBox="true"/>
            <p:nvPr/>
          </p:nvSpPr>
          <p:spPr>
            <a:xfrm rot="0">
              <a:off x="0" y="19050"/>
              <a:ext cx="6165800" cy="988434"/>
            </a:xfrm>
            <a:prstGeom prst="rect">
              <a:avLst/>
            </a:prstGeom>
          </p:spPr>
          <p:txBody>
            <a:bodyPr anchor="t" rtlCol="false" tIns="0" lIns="0" bIns="0" rIns="0">
              <a:spAutoFit/>
            </a:bodyPr>
            <a:lstStyle/>
            <a:p>
              <a:pPr algn="l">
                <a:lnSpc>
                  <a:spcPts val="5750"/>
                </a:lnSpc>
              </a:pPr>
              <a:r>
                <a:rPr lang="en-US" sz="5000">
                  <a:solidFill>
                    <a:srgbClr val="000000"/>
                  </a:solidFill>
                  <a:latin typeface="Oswald"/>
                </a:rPr>
                <a:t>Punto de mejora</a:t>
              </a:r>
            </a:p>
          </p:txBody>
        </p:sp>
        <p:sp>
          <p:nvSpPr>
            <p:cNvPr name="TextBox 25" id="25"/>
            <p:cNvSpPr txBox="true"/>
            <p:nvPr/>
          </p:nvSpPr>
          <p:spPr>
            <a:xfrm rot="0">
              <a:off x="0" y="1145047"/>
              <a:ext cx="5566058" cy="415465"/>
            </a:xfrm>
            <a:prstGeom prst="rect">
              <a:avLst/>
            </a:prstGeom>
          </p:spPr>
          <p:txBody>
            <a:bodyPr anchor="t" rtlCol="false" tIns="0" lIns="0" bIns="0" rIns="0">
              <a:spAutoFit/>
            </a:bodyPr>
            <a:lstStyle/>
            <a:p>
              <a:pPr algn="l">
                <a:lnSpc>
                  <a:spcPts val="2625"/>
                </a:lnSpc>
              </a:pPr>
              <a:r>
                <a:rPr lang="en-US" sz="1810" spc="170">
                  <a:solidFill>
                    <a:srgbClr val="000000"/>
                  </a:solidFill>
                  <a:latin typeface="Glacial Indifference"/>
                </a:rPr>
                <a:t>PUNTOS CLAVE DE MEJORA</a:t>
              </a:r>
            </a:p>
          </p:txBody>
        </p:sp>
        <p:sp>
          <p:nvSpPr>
            <p:cNvPr name="TextBox 26" id="26"/>
            <p:cNvSpPr txBox="true"/>
            <p:nvPr/>
          </p:nvSpPr>
          <p:spPr>
            <a:xfrm rot="0">
              <a:off x="0" y="1737598"/>
              <a:ext cx="6165800" cy="2205041"/>
            </a:xfrm>
            <a:prstGeom prst="rect">
              <a:avLst/>
            </a:prstGeom>
          </p:spPr>
          <p:txBody>
            <a:bodyPr anchor="t" rtlCol="false" tIns="0" lIns="0" bIns="0" rIns="0">
              <a:spAutoFit/>
            </a:bodyPr>
            <a:lstStyle/>
            <a:p>
              <a:pPr>
                <a:lnSpc>
                  <a:spcPts val="1897"/>
                </a:lnSpc>
              </a:pPr>
              <a:r>
                <a:rPr lang="en-US" sz="1448" spc="28">
                  <a:solidFill>
                    <a:srgbClr val="000000"/>
                  </a:solidFill>
                  <a:latin typeface="Montserrat"/>
                </a:rPr>
                <a:t>LLorem ipsum dolor sit amet, consectetur adipiscing elit. Vivamus ex lacus, imperdiet sed mauris vel, maximus varius diam. Nunc interdum imperdiet dui, id aliquet massa rhoncus vel. Proin sed aliquam nulla. Donec sed maximus justo, vel faucibus nulla. Praesent fringilla sapien sed urna molestie dignissim.</a:t>
              </a: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132232"/>
        </a:solidFill>
      </p:bgPr>
    </p:bg>
    <p:spTree>
      <p:nvGrpSpPr>
        <p:cNvPr id="1" name=""/>
        <p:cNvGrpSpPr/>
        <p:nvPr/>
      </p:nvGrpSpPr>
      <p:grpSpPr>
        <a:xfrm>
          <a:off x="0" y="0"/>
          <a:ext cx="0" cy="0"/>
          <a:chOff x="0" y="0"/>
          <a:chExt cx="0" cy="0"/>
        </a:xfrm>
      </p:grpSpPr>
      <p:sp>
        <p:nvSpPr>
          <p:cNvPr name="AutoShape 2" id="2"/>
          <p:cNvSpPr/>
          <p:nvPr/>
        </p:nvSpPr>
        <p:spPr>
          <a:xfrm rot="0">
            <a:off x="4940584" y="6465400"/>
            <a:ext cx="13347416" cy="0"/>
          </a:xfrm>
          <a:prstGeom prst="line">
            <a:avLst/>
          </a:prstGeom>
          <a:ln cap="flat" w="28575">
            <a:solidFill>
              <a:srgbClr val="FFFFFF"/>
            </a:solidFill>
            <a:prstDash val="solid"/>
            <a:headEnd type="oval" len="lg" w="lg"/>
            <a:tailEnd type="none" len="sm" w="sm"/>
          </a:ln>
        </p:spPr>
      </p:sp>
      <p:sp>
        <p:nvSpPr>
          <p:cNvPr name="AutoShape 3" id="3"/>
          <p:cNvSpPr/>
          <p:nvPr/>
        </p:nvSpPr>
        <p:spPr>
          <a:xfrm rot="0">
            <a:off x="0" y="3285380"/>
            <a:ext cx="13347416" cy="0"/>
          </a:xfrm>
          <a:prstGeom prst="line">
            <a:avLst/>
          </a:prstGeom>
          <a:ln cap="flat" w="28575">
            <a:solidFill>
              <a:srgbClr val="FFFFFF"/>
            </a:solidFill>
            <a:prstDash val="solid"/>
            <a:headEnd type="none" len="sm" w="sm"/>
            <a:tailEnd type="oval" len="lg" w="lg"/>
          </a:ln>
        </p:spPr>
      </p:sp>
      <p:sp>
        <p:nvSpPr>
          <p:cNvPr name="TextBox 4" id="4"/>
          <p:cNvSpPr txBox="true"/>
          <p:nvPr/>
        </p:nvSpPr>
        <p:spPr>
          <a:xfrm rot="0">
            <a:off x="2654663" y="4223822"/>
            <a:ext cx="12318716" cy="1174676"/>
          </a:xfrm>
          <a:prstGeom prst="rect">
            <a:avLst/>
          </a:prstGeom>
        </p:spPr>
        <p:txBody>
          <a:bodyPr anchor="t" rtlCol="false" tIns="0" lIns="0" bIns="0" rIns="0">
            <a:spAutoFit/>
          </a:bodyPr>
          <a:lstStyle/>
          <a:p>
            <a:pPr algn="l">
              <a:lnSpc>
                <a:spcPts val="9200"/>
              </a:lnSpc>
            </a:pPr>
            <a:r>
              <a:rPr lang="en-US" sz="8000" spc="344">
                <a:solidFill>
                  <a:srgbClr val="FFFFFF"/>
                </a:solidFill>
                <a:latin typeface="Oswald"/>
              </a:rPr>
              <a:t>DESCUBRIMIENTOS</a:t>
            </a:r>
          </a:p>
        </p:txBody>
      </p:sp>
      <p:sp>
        <p:nvSpPr>
          <p:cNvPr name="TextBox 5" id="5"/>
          <p:cNvSpPr txBox="true"/>
          <p:nvPr/>
        </p:nvSpPr>
        <p:spPr>
          <a:xfrm rot="0">
            <a:off x="2654663" y="5487651"/>
            <a:ext cx="8322568" cy="613627"/>
          </a:xfrm>
          <a:prstGeom prst="rect">
            <a:avLst/>
          </a:prstGeom>
        </p:spPr>
        <p:txBody>
          <a:bodyPr anchor="t" rtlCol="false" tIns="0" lIns="0" bIns="0" rIns="0">
            <a:spAutoFit/>
          </a:bodyPr>
          <a:lstStyle/>
          <a:p>
            <a:pPr>
              <a:lnSpc>
                <a:spcPts val="4977"/>
              </a:lnSpc>
            </a:pPr>
            <a:r>
              <a:rPr lang="en-US" sz="3799" spc="75">
                <a:solidFill>
                  <a:srgbClr val="FFFFFF"/>
                </a:solidFill>
                <a:latin typeface="Montserrat"/>
              </a:rPr>
              <a:t>¿QUÉ PODEMOS INFERIR?</a:t>
            </a:r>
          </a:p>
        </p:txBody>
      </p:sp>
      <p:sp>
        <p:nvSpPr>
          <p:cNvPr name="TextBox 6" id="6"/>
          <p:cNvSpPr txBox="true"/>
          <p:nvPr/>
        </p:nvSpPr>
        <p:spPr>
          <a:xfrm rot="0">
            <a:off x="442957" y="3854852"/>
            <a:ext cx="1728747" cy="2388683"/>
          </a:xfrm>
          <a:prstGeom prst="rect">
            <a:avLst/>
          </a:prstGeom>
        </p:spPr>
        <p:txBody>
          <a:bodyPr anchor="t" rtlCol="false" tIns="0" lIns="0" bIns="0" rIns="0">
            <a:spAutoFit/>
          </a:bodyPr>
          <a:lstStyle/>
          <a:p>
            <a:pPr algn="ctr">
              <a:lnSpc>
                <a:spcPts val="18616"/>
              </a:lnSpc>
            </a:pPr>
            <a:r>
              <a:rPr lang="en-US" sz="16188" spc="696">
                <a:solidFill>
                  <a:srgbClr val="FFFFFF"/>
                </a:solidFill>
                <a:latin typeface="Oswald"/>
              </a:rPr>
              <a:t>3</a:t>
            </a:r>
          </a:p>
        </p:txBody>
      </p:sp>
      <p:sp>
        <p:nvSpPr>
          <p:cNvPr name="AutoShape 7" id="7"/>
          <p:cNvSpPr/>
          <p:nvPr/>
        </p:nvSpPr>
        <p:spPr>
          <a:xfrm rot="0">
            <a:off x="1952130" y="5124450"/>
            <a:ext cx="439149"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3279284"/>
            <a:chOff x="0" y="0"/>
            <a:chExt cx="4816593" cy="863680"/>
          </a:xfrm>
        </p:grpSpPr>
        <p:sp>
          <p:nvSpPr>
            <p:cNvPr name="Freeform 3" id="3"/>
            <p:cNvSpPr/>
            <p:nvPr/>
          </p:nvSpPr>
          <p:spPr>
            <a:xfrm flipH="false" flipV="false" rot="0">
              <a:off x="0" y="0"/>
              <a:ext cx="4816592" cy="863680"/>
            </a:xfrm>
            <a:custGeom>
              <a:avLst/>
              <a:gdLst/>
              <a:ahLst/>
              <a:cxnLst/>
              <a:rect r="r" b="b" t="t" l="l"/>
              <a:pathLst>
                <a:path h="863680" w="4816592">
                  <a:moveTo>
                    <a:pt x="0" y="0"/>
                  </a:moveTo>
                  <a:lnTo>
                    <a:pt x="4816592" y="0"/>
                  </a:lnTo>
                  <a:lnTo>
                    <a:pt x="4816592" y="863680"/>
                  </a:lnTo>
                  <a:lnTo>
                    <a:pt x="0" y="863680"/>
                  </a:lnTo>
                  <a:close/>
                </a:path>
              </a:pathLst>
            </a:custGeom>
            <a:solidFill>
              <a:srgbClr val="132232"/>
            </a:solidFill>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3624"/>
                </a:lnSpc>
              </a:pPr>
            </a:p>
          </p:txBody>
        </p:sp>
      </p:grpSp>
      <p:sp>
        <p:nvSpPr>
          <p:cNvPr name="AutoShape 5" id="5"/>
          <p:cNvSpPr/>
          <p:nvPr/>
        </p:nvSpPr>
        <p:spPr>
          <a:xfrm rot="0">
            <a:off x="0" y="4462594"/>
            <a:ext cx="19355066" cy="0"/>
          </a:xfrm>
          <a:prstGeom prst="line">
            <a:avLst/>
          </a:prstGeom>
          <a:ln cap="flat" w="9525">
            <a:solidFill>
              <a:srgbClr val="D9D9D9"/>
            </a:solidFill>
            <a:prstDash val="solid"/>
            <a:headEnd type="none" len="sm" w="sm"/>
            <a:tailEnd type="none" len="sm" w="sm"/>
          </a:ln>
        </p:spPr>
      </p:sp>
      <p:sp>
        <p:nvSpPr>
          <p:cNvPr name="TextBox 6" id="6"/>
          <p:cNvSpPr txBox="true"/>
          <p:nvPr/>
        </p:nvSpPr>
        <p:spPr>
          <a:xfrm rot="0">
            <a:off x="571043" y="5906148"/>
            <a:ext cx="3262319" cy="407778"/>
          </a:xfrm>
          <a:prstGeom prst="rect">
            <a:avLst/>
          </a:prstGeom>
        </p:spPr>
        <p:txBody>
          <a:bodyPr anchor="t" rtlCol="false" tIns="0" lIns="0" bIns="0" rIns="0">
            <a:spAutoFit/>
          </a:bodyPr>
          <a:lstStyle/>
          <a:p>
            <a:pPr>
              <a:lnSpc>
                <a:spcPts val="3315"/>
              </a:lnSpc>
            </a:pPr>
            <a:r>
              <a:rPr lang="en-US" sz="2286" spc="214">
                <a:solidFill>
                  <a:srgbClr val="000000"/>
                </a:solidFill>
                <a:latin typeface="Glacial Indifference"/>
              </a:rPr>
              <a:t>TÍTULAR</a:t>
            </a:r>
          </a:p>
        </p:txBody>
      </p:sp>
      <p:sp>
        <p:nvSpPr>
          <p:cNvPr name="TextBox 7" id="7"/>
          <p:cNvSpPr txBox="true"/>
          <p:nvPr/>
        </p:nvSpPr>
        <p:spPr>
          <a:xfrm rot="0">
            <a:off x="1028700" y="1066800"/>
            <a:ext cx="13103867" cy="1174676"/>
          </a:xfrm>
          <a:prstGeom prst="rect">
            <a:avLst/>
          </a:prstGeom>
        </p:spPr>
        <p:txBody>
          <a:bodyPr anchor="t" rtlCol="false" tIns="0" lIns="0" bIns="0" rIns="0">
            <a:spAutoFit/>
          </a:bodyPr>
          <a:lstStyle/>
          <a:p>
            <a:pPr algn="l">
              <a:lnSpc>
                <a:spcPts val="9200"/>
              </a:lnSpc>
            </a:pPr>
            <a:r>
              <a:rPr lang="en-US" sz="8000">
                <a:solidFill>
                  <a:srgbClr val="FFFFFF"/>
                </a:solidFill>
                <a:latin typeface="Oswald"/>
              </a:rPr>
              <a:t>DESCUBRIMIENTOS</a:t>
            </a:r>
          </a:p>
        </p:txBody>
      </p:sp>
      <p:sp>
        <p:nvSpPr>
          <p:cNvPr name="TextBox 8" id="8"/>
          <p:cNvSpPr txBox="true"/>
          <p:nvPr/>
        </p:nvSpPr>
        <p:spPr>
          <a:xfrm rot="0">
            <a:off x="1028700" y="2287491"/>
            <a:ext cx="7929515" cy="444388"/>
          </a:xfrm>
          <a:prstGeom prst="rect">
            <a:avLst/>
          </a:prstGeom>
        </p:spPr>
        <p:txBody>
          <a:bodyPr anchor="t" rtlCol="false" tIns="0" lIns="0" bIns="0" rIns="0">
            <a:spAutoFit/>
          </a:bodyPr>
          <a:lstStyle/>
          <a:p>
            <a:pPr>
              <a:lnSpc>
                <a:spcPts val="3624"/>
              </a:lnSpc>
            </a:pPr>
            <a:r>
              <a:rPr lang="en-US" sz="2499" spc="234">
                <a:solidFill>
                  <a:srgbClr val="FFFFFF"/>
                </a:solidFill>
                <a:latin typeface="Glacial Indifference"/>
              </a:rPr>
              <a:t>¿QUÉ PODEMOS INFERIR?</a:t>
            </a:r>
          </a:p>
        </p:txBody>
      </p:sp>
      <p:sp>
        <p:nvSpPr>
          <p:cNvPr name="TextBox 9" id="9"/>
          <p:cNvSpPr txBox="true"/>
          <p:nvPr/>
        </p:nvSpPr>
        <p:spPr>
          <a:xfrm rot="0">
            <a:off x="571043" y="6416034"/>
            <a:ext cx="3492232" cy="2842266"/>
          </a:xfrm>
          <a:prstGeom prst="rect">
            <a:avLst/>
          </a:prstGeom>
        </p:spPr>
        <p:txBody>
          <a:bodyPr anchor="t" rtlCol="false" tIns="0" lIns="0" bIns="0" rIns="0">
            <a:spAutoFit/>
          </a:bodyPr>
          <a:lstStyle/>
          <a:p>
            <a:pPr marL="0" indent="0" lvl="0">
              <a:lnSpc>
                <a:spcPts val="2546"/>
              </a:lnSpc>
              <a:spcBef>
                <a:spcPct val="0"/>
              </a:spcBef>
            </a:pPr>
            <a:r>
              <a:rPr lang="en-US" sz="1943" spc="38"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10" id="10"/>
          <p:cNvSpPr txBox="true"/>
          <p:nvPr/>
        </p:nvSpPr>
        <p:spPr>
          <a:xfrm rot="0">
            <a:off x="571043" y="5296109"/>
            <a:ext cx="3492232" cy="387694"/>
          </a:xfrm>
          <a:prstGeom prst="rect">
            <a:avLst/>
          </a:prstGeom>
        </p:spPr>
        <p:txBody>
          <a:bodyPr anchor="t" rtlCol="false" tIns="0" lIns="0" bIns="0" rIns="0">
            <a:spAutoFit/>
          </a:bodyPr>
          <a:lstStyle/>
          <a:p>
            <a:pPr>
              <a:lnSpc>
                <a:spcPts val="3094"/>
              </a:lnSpc>
            </a:pPr>
            <a:r>
              <a:rPr lang="en-US" sz="2690">
                <a:solidFill>
                  <a:srgbClr val="000000"/>
                </a:solidFill>
                <a:latin typeface="Oswald"/>
              </a:rPr>
              <a:t>INSIGHT NO. 1</a:t>
            </a:r>
          </a:p>
        </p:txBody>
      </p:sp>
      <p:sp>
        <p:nvSpPr>
          <p:cNvPr name="AutoShape 11" id="11"/>
          <p:cNvSpPr/>
          <p:nvPr/>
        </p:nvSpPr>
        <p:spPr>
          <a:xfrm rot="-5397184">
            <a:off x="1664568" y="7365267"/>
            <a:ext cx="5814864" cy="0"/>
          </a:xfrm>
          <a:prstGeom prst="line">
            <a:avLst/>
          </a:prstGeom>
          <a:ln cap="flat" w="9525">
            <a:solidFill>
              <a:srgbClr val="A6A6A6"/>
            </a:solidFill>
            <a:prstDash val="solid"/>
            <a:headEnd type="none" len="sm" w="sm"/>
            <a:tailEnd type="none" len="sm" w="sm"/>
          </a:ln>
        </p:spPr>
      </p:sp>
      <p:sp>
        <p:nvSpPr>
          <p:cNvPr name="AutoShape 12" id="12"/>
          <p:cNvSpPr/>
          <p:nvPr/>
        </p:nvSpPr>
        <p:spPr>
          <a:xfrm rot="-5397184">
            <a:off x="6234187" y="7365267"/>
            <a:ext cx="5814864" cy="0"/>
          </a:xfrm>
          <a:prstGeom prst="line">
            <a:avLst/>
          </a:prstGeom>
          <a:ln cap="flat" w="9525">
            <a:solidFill>
              <a:srgbClr val="A6A6A6"/>
            </a:solidFill>
            <a:prstDash val="solid"/>
            <a:headEnd type="none" len="sm" w="sm"/>
            <a:tailEnd type="none" len="sm" w="sm"/>
          </a:ln>
        </p:spPr>
      </p:sp>
      <p:sp>
        <p:nvSpPr>
          <p:cNvPr name="AutoShape 13" id="13"/>
          <p:cNvSpPr/>
          <p:nvPr/>
        </p:nvSpPr>
        <p:spPr>
          <a:xfrm rot="-5397184">
            <a:off x="10803805" y="7365267"/>
            <a:ext cx="5814864" cy="0"/>
          </a:xfrm>
          <a:prstGeom prst="line">
            <a:avLst/>
          </a:prstGeom>
          <a:ln cap="flat" w="9525">
            <a:solidFill>
              <a:srgbClr val="A6A6A6"/>
            </a:solidFill>
            <a:prstDash val="solid"/>
            <a:headEnd type="none" len="sm" w="sm"/>
            <a:tailEnd type="none" len="sm" w="sm"/>
          </a:ln>
        </p:spPr>
      </p:sp>
      <p:sp>
        <p:nvSpPr>
          <p:cNvPr name="TextBox 14" id="14"/>
          <p:cNvSpPr txBox="true"/>
          <p:nvPr/>
        </p:nvSpPr>
        <p:spPr>
          <a:xfrm rot="0">
            <a:off x="5110693" y="5906148"/>
            <a:ext cx="3262319" cy="407778"/>
          </a:xfrm>
          <a:prstGeom prst="rect">
            <a:avLst/>
          </a:prstGeom>
        </p:spPr>
        <p:txBody>
          <a:bodyPr anchor="t" rtlCol="false" tIns="0" lIns="0" bIns="0" rIns="0">
            <a:spAutoFit/>
          </a:bodyPr>
          <a:lstStyle/>
          <a:p>
            <a:pPr>
              <a:lnSpc>
                <a:spcPts val="3315"/>
              </a:lnSpc>
            </a:pPr>
            <a:r>
              <a:rPr lang="en-US" sz="2286" spc="214">
                <a:solidFill>
                  <a:srgbClr val="000000"/>
                </a:solidFill>
                <a:latin typeface="Glacial Indifference"/>
              </a:rPr>
              <a:t>TÍTULAR</a:t>
            </a:r>
          </a:p>
        </p:txBody>
      </p:sp>
      <p:sp>
        <p:nvSpPr>
          <p:cNvPr name="TextBox 15" id="15"/>
          <p:cNvSpPr txBox="true"/>
          <p:nvPr/>
        </p:nvSpPr>
        <p:spPr>
          <a:xfrm rot="0">
            <a:off x="5110693" y="6416034"/>
            <a:ext cx="3492232" cy="2842266"/>
          </a:xfrm>
          <a:prstGeom prst="rect">
            <a:avLst/>
          </a:prstGeom>
        </p:spPr>
        <p:txBody>
          <a:bodyPr anchor="t" rtlCol="false" tIns="0" lIns="0" bIns="0" rIns="0">
            <a:spAutoFit/>
          </a:bodyPr>
          <a:lstStyle/>
          <a:p>
            <a:pPr marL="0" indent="0" lvl="0">
              <a:lnSpc>
                <a:spcPts val="2546"/>
              </a:lnSpc>
              <a:spcBef>
                <a:spcPct val="0"/>
              </a:spcBef>
            </a:pPr>
            <a:r>
              <a:rPr lang="en-US" sz="1943" spc="38"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16" id="16"/>
          <p:cNvSpPr txBox="true"/>
          <p:nvPr/>
        </p:nvSpPr>
        <p:spPr>
          <a:xfrm rot="0">
            <a:off x="5110693" y="5296109"/>
            <a:ext cx="3492232" cy="387694"/>
          </a:xfrm>
          <a:prstGeom prst="rect">
            <a:avLst/>
          </a:prstGeom>
        </p:spPr>
        <p:txBody>
          <a:bodyPr anchor="t" rtlCol="false" tIns="0" lIns="0" bIns="0" rIns="0">
            <a:spAutoFit/>
          </a:bodyPr>
          <a:lstStyle/>
          <a:p>
            <a:pPr>
              <a:lnSpc>
                <a:spcPts val="3094"/>
              </a:lnSpc>
            </a:pPr>
            <a:r>
              <a:rPr lang="en-US" sz="2690">
                <a:solidFill>
                  <a:srgbClr val="000000"/>
                </a:solidFill>
                <a:latin typeface="Oswald"/>
              </a:rPr>
              <a:t>INSIGHT NO. 2</a:t>
            </a:r>
          </a:p>
        </p:txBody>
      </p:sp>
      <p:sp>
        <p:nvSpPr>
          <p:cNvPr name="TextBox 17" id="17"/>
          <p:cNvSpPr txBox="true"/>
          <p:nvPr/>
        </p:nvSpPr>
        <p:spPr>
          <a:xfrm rot="0">
            <a:off x="9653587" y="5906148"/>
            <a:ext cx="3262319" cy="407778"/>
          </a:xfrm>
          <a:prstGeom prst="rect">
            <a:avLst/>
          </a:prstGeom>
        </p:spPr>
        <p:txBody>
          <a:bodyPr anchor="t" rtlCol="false" tIns="0" lIns="0" bIns="0" rIns="0">
            <a:spAutoFit/>
          </a:bodyPr>
          <a:lstStyle/>
          <a:p>
            <a:pPr>
              <a:lnSpc>
                <a:spcPts val="3315"/>
              </a:lnSpc>
            </a:pPr>
            <a:r>
              <a:rPr lang="en-US" sz="2286" spc="214">
                <a:solidFill>
                  <a:srgbClr val="000000"/>
                </a:solidFill>
                <a:latin typeface="Glacial Indifference"/>
              </a:rPr>
              <a:t>TÍTULAR</a:t>
            </a:r>
          </a:p>
        </p:txBody>
      </p:sp>
      <p:sp>
        <p:nvSpPr>
          <p:cNvPr name="TextBox 18" id="18"/>
          <p:cNvSpPr txBox="true"/>
          <p:nvPr/>
        </p:nvSpPr>
        <p:spPr>
          <a:xfrm rot="0">
            <a:off x="9653587" y="6416034"/>
            <a:ext cx="3492232" cy="2842266"/>
          </a:xfrm>
          <a:prstGeom prst="rect">
            <a:avLst/>
          </a:prstGeom>
        </p:spPr>
        <p:txBody>
          <a:bodyPr anchor="t" rtlCol="false" tIns="0" lIns="0" bIns="0" rIns="0">
            <a:spAutoFit/>
          </a:bodyPr>
          <a:lstStyle/>
          <a:p>
            <a:pPr marL="0" indent="0" lvl="0">
              <a:lnSpc>
                <a:spcPts val="2546"/>
              </a:lnSpc>
              <a:spcBef>
                <a:spcPct val="0"/>
              </a:spcBef>
            </a:pPr>
            <a:r>
              <a:rPr lang="en-US" sz="1943" spc="38"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19" id="19"/>
          <p:cNvSpPr txBox="true"/>
          <p:nvPr/>
        </p:nvSpPr>
        <p:spPr>
          <a:xfrm rot="0">
            <a:off x="9653587" y="5296109"/>
            <a:ext cx="3492232" cy="387694"/>
          </a:xfrm>
          <a:prstGeom prst="rect">
            <a:avLst/>
          </a:prstGeom>
        </p:spPr>
        <p:txBody>
          <a:bodyPr anchor="t" rtlCol="false" tIns="0" lIns="0" bIns="0" rIns="0">
            <a:spAutoFit/>
          </a:bodyPr>
          <a:lstStyle/>
          <a:p>
            <a:pPr>
              <a:lnSpc>
                <a:spcPts val="3094"/>
              </a:lnSpc>
            </a:pPr>
            <a:r>
              <a:rPr lang="en-US" sz="2690">
                <a:solidFill>
                  <a:srgbClr val="000000"/>
                </a:solidFill>
                <a:latin typeface="Oswald"/>
              </a:rPr>
              <a:t>INSIGHT NO. 3</a:t>
            </a:r>
          </a:p>
        </p:txBody>
      </p:sp>
      <p:sp>
        <p:nvSpPr>
          <p:cNvPr name="TextBox 20" id="20"/>
          <p:cNvSpPr txBox="true"/>
          <p:nvPr/>
        </p:nvSpPr>
        <p:spPr>
          <a:xfrm rot="0">
            <a:off x="14132567" y="5906148"/>
            <a:ext cx="3262319" cy="407778"/>
          </a:xfrm>
          <a:prstGeom prst="rect">
            <a:avLst/>
          </a:prstGeom>
        </p:spPr>
        <p:txBody>
          <a:bodyPr anchor="t" rtlCol="false" tIns="0" lIns="0" bIns="0" rIns="0">
            <a:spAutoFit/>
          </a:bodyPr>
          <a:lstStyle/>
          <a:p>
            <a:pPr>
              <a:lnSpc>
                <a:spcPts val="3315"/>
              </a:lnSpc>
            </a:pPr>
            <a:r>
              <a:rPr lang="en-US" sz="2286" spc="214">
                <a:solidFill>
                  <a:srgbClr val="000000"/>
                </a:solidFill>
                <a:latin typeface="Glacial Indifference"/>
              </a:rPr>
              <a:t>TÍTULAR</a:t>
            </a:r>
          </a:p>
        </p:txBody>
      </p:sp>
      <p:sp>
        <p:nvSpPr>
          <p:cNvPr name="TextBox 21" id="21"/>
          <p:cNvSpPr txBox="true"/>
          <p:nvPr/>
        </p:nvSpPr>
        <p:spPr>
          <a:xfrm rot="0">
            <a:off x="14132567" y="6416034"/>
            <a:ext cx="3492232" cy="2842266"/>
          </a:xfrm>
          <a:prstGeom prst="rect">
            <a:avLst/>
          </a:prstGeom>
        </p:spPr>
        <p:txBody>
          <a:bodyPr anchor="t" rtlCol="false" tIns="0" lIns="0" bIns="0" rIns="0">
            <a:spAutoFit/>
          </a:bodyPr>
          <a:lstStyle/>
          <a:p>
            <a:pPr marL="0" indent="0" lvl="0">
              <a:lnSpc>
                <a:spcPts val="2546"/>
              </a:lnSpc>
              <a:spcBef>
                <a:spcPct val="0"/>
              </a:spcBef>
            </a:pPr>
            <a:r>
              <a:rPr lang="en-US" sz="1943" spc="38" u="none">
                <a:solidFill>
                  <a:srgbClr val="000000"/>
                </a:solidFill>
                <a:latin typeface="Montserrat"/>
              </a:rPr>
              <a:t>Lorem ipsum dolor sit amet, consectetur adipiscing elit. Vivamus ex lacus, imperdiet sed mauris vel, maximus varius diam. Nunc interdum imperdiet dui, id aliquet massa rhoncus vel. Proin sed aliquam nulla. </a:t>
            </a:r>
          </a:p>
        </p:txBody>
      </p:sp>
      <p:sp>
        <p:nvSpPr>
          <p:cNvPr name="TextBox 22" id="22"/>
          <p:cNvSpPr txBox="true"/>
          <p:nvPr/>
        </p:nvSpPr>
        <p:spPr>
          <a:xfrm rot="0">
            <a:off x="14132567" y="5296109"/>
            <a:ext cx="3492232" cy="387694"/>
          </a:xfrm>
          <a:prstGeom prst="rect">
            <a:avLst/>
          </a:prstGeom>
        </p:spPr>
        <p:txBody>
          <a:bodyPr anchor="t" rtlCol="false" tIns="0" lIns="0" bIns="0" rIns="0">
            <a:spAutoFit/>
          </a:bodyPr>
          <a:lstStyle/>
          <a:p>
            <a:pPr>
              <a:lnSpc>
                <a:spcPts val="3094"/>
              </a:lnSpc>
            </a:pPr>
            <a:r>
              <a:rPr lang="en-US" sz="2690">
                <a:solidFill>
                  <a:srgbClr val="000000"/>
                </a:solidFill>
                <a:latin typeface="Oswald"/>
              </a:rPr>
              <a:t>INSIGHT NO. 4</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132232"/>
        </a:solidFill>
      </p:bgPr>
    </p:bg>
    <p:spTree>
      <p:nvGrpSpPr>
        <p:cNvPr id="1" name=""/>
        <p:cNvGrpSpPr/>
        <p:nvPr/>
      </p:nvGrpSpPr>
      <p:grpSpPr>
        <a:xfrm>
          <a:off x="0" y="0"/>
          <a:ext cx="0" cy="0"/>
          <a:chOff x="0" y="0"/>
          <a:chExt cx="0" cy="0"/>
        </a:xfrm>
      </p:grpSpPr>
      <p:sp>
        <p:nvSpPr>
          <p:cNvPr name="AutoShape 2" id="2"/>
          <p:cNvSpPr/>
          <p:nvPr/>
        </p:nvSpPr>
        <p:spPr>
          <a:xfrm rot="0">
            <a:off x="4940584" y="6465400"/>
            <a:ext cx="13347416" cy="0"/>
          </a:xfrm>
          <a:prstGeom prst="line">
            <a:avLst/>
          </a:prstGeom>
          <a:ln cap="flat" w="28575">
            <a:solidFill>
              <a:srgbClr val="FFFFFF"/>
            </a:solidFill>
            <a:prstDash val="solid"/>
            <a:headEnd type="oval" len="lg" w="lg"/>
            <a:tailEnd type="none" len="sm" w="sm"/>
          </a:ln>
        </p:spPr>
      </p:sp>
      <p:sp>
        <p:nvSpPr>
          <p:cNvPr name="AutoShape 3" id="3"/>
          <p:cNvSpPr/>
          <p:nvPr/>
        </p:nvSpPr>
        <p:spPr>
          <a:xfrm rot="0">
            <a:off x="0" y="3285380"/>
            <a:ext cx="13347416" cy="0"/>
          </a:xfrm>
          <a:prstGeom prst="line">
            <a:avLst/>
          </a:prstGeom>
          <a:ln cap="flat" w="28575">
            <a:solidFill>
              <a:srgbClr val="FFFFFF"/>
            </a:solidFill>
            <a:prstDash val="solid"/>
            <a:headEnd type="none" len="sm" w="sm"/>
            <a:tailEnd type="oval" len="lg" w="lg"/>
          </a:ln>
        </p:spPr>
      </p:sp>
      <p:sp>
        <p:nvSpPr>
          <p:cNvPr name="TextBox 4" id="4"/>
          <p:cNvSpPr txBox="true"/>
          <p:nvPr/>
        </p:nvSpPr>
        <p:spPr>
          <a:xfrm rot="0">
            <a:off x="2625417" y="4223822"/>
            <a:ext cx="12318716" cy="1174676"/>
          </a:xfrm>
          <a:prstGeom prst="rect">
            <a:avLst/>
          </a:prstGeom>
        </p:spPr>
        <p:txBody>
          <a:bodyPr anchor="t" rtlCol="false" tIns="0" lIns="0" bIns="0" rIns="0">
            <a:spAutoFit/>
          </a:bodyPr>
          <a:lstStyle/>
          <a:p>
            <a:pPr algn="l">
              <a:lnSpc>
                <a:spcPts val="9200"/>
              </a:lnSpc>
            </a:pPr>
            <a:r>
              <a:rPr lang="en-US" sz="8000" spc="344">
                <a:solidFill>
                  <a:srgbClr val="FFFFFF"/>
                </a:solidFill>
                <a:latin typeface="Oswald"/>
              </a:rPr>
              <a:t>META FINAL</a:t>
            </a:r>
          </a:p>
        </p:txBody>
      </p:sp>
      <p:sp>
        <p:nvSpPr>
          <p:cNvPr name="TextBox 5" id="5"/>
          <p:cNvSpPr txBox="true"/>
          <p:nvPr/>
        </p:nvSpPr>
        <p:spPr>
          <a:xfrm rot="0">
            <a:off x="2625417" y="5487651"/>
            <a:ext cx="11123733" cy="613627"/>
          </a:xfrm>
          <a:prstGeom prst="rect">
            <a:avLst/>
          </a:prstGeom>
        </p:spPr>
        <p:txBody>
          <a:bodyPr anchor="t" rtlCol="false" tIns="0" lIns="0" bIns="0" rIns="0">
            <a:spAutoFit/>
          </a:bodyPr>
          <a:lstStyle/>
          <a:p>
            <a:pPr>
              <a:lnSpc>
                <a:spcPts val="4977"/>
              </a:lnSpc>
            </a:pPr>
            <a:r>
              <a:rPr lang="en-US" sz="3799" spc="75">
                <a:solidFill>
                  <a:srgbClr val="FFFFFF"/>
                </a:solidFill>
                <a:latin typeface="Montserrat"/>
              </a:rPr>
              <a:t>¿A DÓNDE QUEREMOS LLEGAR?</a:t>
            </a:r>
          </a:p>
        </p:txBody>
      </p:sp>
      <p:sp>
        <p:nvSpPr>
          <p:cNvPr name="TextBox 6" id="6"/>
          <p:cNvSpPr txBox="true"/>
          <p:nvPr/>
        </p:nvSpPr>
        <p:spPr>
          <a:xfrm rot="0">
            <a:off x="442957" y="3854852"/>
            <a:ext cx="1728747" cy="2388683"/>
          </a:xfrm>
          <a:prstGeom prst="rect">
            <a:avLst/>
          </a:prstGeom>
        </p:spPr>
        <p:txBody>
          <a:bodyPr anchor="t" rtlCol="false" tIns="0" lIns="0" bIns="0" rIns="0">
            <a:spAutoFit/>
          </a:bodyPr>
          <a:lstStyle/>
          <a:p>
            <a:pPr algn="ctr">
              <a:lnSpc>
                <a:spcPts val="18616"/>
              </a:lnSpc>
            </a:pPr>
            <a:r>
              <a:rPr lang="en-US" sz="16188" spc="696">
                <a:solidFill>
                  <a:srgbClr val="FFFFFF"/>
                </a:solidFill>
                <a:latin typeface="Oswald"/>
              </a:rPr>
              <a:t>4</a:t>
            </a:r>
          </a:p>
        </p:txBody>
      </p:sp>
      <p:sp>
        <p:nvSpPr>
          <p:cNvPr name="AutoShape 7" id="7"/>
          <p:cNvSpPr/>
          <p:nvPr/>
        </p:nvSpPr>
        <p:spPr>
          <a:xfrm rot="0">
            <a:off x="1952130" y="5124450"/>
            <a:ext cx="439149" cy="0"/>
          </a:xfrm>
          <a:prstGeom prst="line">
            <a:avLst/>
          </a:prstGeom>
          <a:ln cap="flat" w="19050">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DAFpHqXJfD8</dc:identifier>
  <dcterms:modified xsi:type="dcterms:W3CDTF">2011-08-01T06:04:30Z</dcterms:modified>
  <cp:revision>1</cp:revision>
  <dc:title>PRESENTACION EKOSTOP</dc:title>
</cp:coreProperties>
</file>